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8.xml" ContentType="application/vnd.openxmlformats-officedocument.theme+xml"/>
  <Override PartName="/ppt/slideLayouts/slideLayout1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4"/>
    <p:sldMasterId id="2147483749" r:id="rId5"/>
    <p:sldMasterId id="2147483757" r:id="rId6"/>
    <p:sldMasterId id="2147483759" r:id="rId7"/>
    <p:sldMasterId id="2147483761" r:id="rId8"/>
    <p:sldMasterId id="2147483720" r:id="rId9"/>
    <p:sldMasterId id="2147483736" r:id="rId10"/>
    <p:sldMasterId id="2147483751" r:id="rId11"/>
    <p:sldMasterId id="2147483764" r:id="rId12"/>
  </p:sldMasterIdLst>
  <p:notesMasterIdLst>
    <p:notesMasterId r:id="rId23"/>
  </p:notesMasterIdLst>
  <p:handoutMasterIdLst>
    <p:handoutMasterId r:id="rId24"/>
  </p:handoutMasterIdLst>
  <p:sldIdLst>
    <p:sldId id="2147483427" r:id="rId13"/>
    <p:sldId id="366" r:id="rId14"/>
    <p:sldId id="2147483424" r:id="rId15"/>
    <p:sldId id="2147483429" r:id="rId16"/>
    <p:sldId id="2147483426" r:id="rId17"/>
    <p:sldId id="2147483431" r:id="rId18"/>
    <p:sldId id="2147483428" r:id="rId19"/>
    <p:sldId id="2147483432" r:id="rId20"/>
    <p:sldId id="2147483433" r:id="rId21"/>
    <p:sldId id="312" r:id="rId2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6"/>
    <a:srgbClr val="004472"/>
    <a:srgbClr val="A9D18E"/>
    <a:srgbClr val="8FAADC"/>
    <a:srgbClr val="0098DB"/>
    <a:srgbClr val="009592"/>
    <a:srgbClr val="000000"/>
    <a:srgbClr val="F8A2AA"/>
    <a:srgbClr val="FBD1D5"/>
    <a:srgbClr val="E8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DD33BE-FB7E-252E-047D-AE522FBAC883}" v="1" dt="2026-10-02T11:21:17.9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5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0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632" y="10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93730FEE-099D-40DF-B3A7-15FEE6DBFC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8BFEE36-E2B0-408C-BABE-9FE2FF9DE52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EA7E42-BA9C-4F20-9E97-00711CB2392C}" type="datetimeFigureOut">
              <a:rPr lang="sv-SE" smtClean="0"/>
              <a:t>2026-10-02</a:t>
            </a:fld>
            <a:endParaRPr lang="sv-SE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F1CA8C2-035D-44AD-ABEF-D763427E64D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0288483-6BA8-44AA-A6B3-0B84D9B4979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046E1-985C-493F-8D0C-732B009764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466756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64F4CC-E3B3-4CA1-A4EF-9F61AA6EEF42}" type="datetimeFigureOut">
              <a:rPr lang="sv-SE" smtClean="0"/>
              <a:t>2026-10-02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1853A-166E-4889-8269-02026BD704C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4531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BDD21-2204-5F87-E0C8-A5E1E1902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D7A7F893-FB38-6639-CE2D-A308F386F4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1B4BE5C3-AB40-E1B6-F2A1-4593EA141D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4D05949-9E04-24F1-6A3B-AC97782F86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01853A-166E-4889-8269-02026BD704C4}" type="slidenum"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9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9813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034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68B76F87-104C-424F-8F1F-E487DA441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6667" y="2474843"/>
            <a:ext cx="5707383" cy="1906657"/>
          </a:xfrm>
          <a:prstGeom prst="rect">
            <a:avLst/>
          </a:prstGeom>
        </p:spPr>
        <p:txBody>
          <a:bodyPr anchor="t"/>
          <a:lstStyle>
            <a:lvl1pPr algn="l">
              <a:defRPr sz="3200" b="1" i="0">
                <a:solidFill>
                  <a:schemeClr val="bg1"/>
                </a:solidFill>
                <a:latin typeface="Avenir Next Cyr Heavy" panose="020B0903020202020204" pitchFamily="34" charset="0"/>
              </a:defRPr>
            </a:lvl1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013860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68B76F87-104C-424F-8F1F-E487DA441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2308" y="2475671"/>
            <a:ext cx="5707383" cy="1906657"/>
          </a:xfrm>
          <a:prstGeom prst="rect">
            <a:avLst/>
          </a:prstGeom>
        </p:spPr>
        <p:txBody>
          <a:bodyPr anchor="t"/>
          <a:lstStyle>
            <a:lvl1pPr algn="ctr">
              <a:defRPr sz="5400" b="1" i="0">
                <a:solidFill>
                  <a:schemeClr val="bg1"/>
                </a:solidFill>
                <a:latin typeface="Avenir Next Cyr Heavy" panose="020B0903020202020204" pitchFamily="34" charset="0"/>
              </a:defRPr>
            </a:lvl1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20268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68B76F87-104C-424F-8F1F-E487DA441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2308" y="2475671"/>
            <a:ext cx="5707383" cy="1906657"/>
          </a:xfrm>
          <a:prstGeom prst="rect">
            <a:avLst/>
          </a:prstGeom>
        </p:spPr>
        <p:txBody>
          <a:bodyPr anchor="t"/>
          <a:lstStyle>
            <a:lvl1pPr algn="ctr">
              <a:defRPr sz="5400" b="1" i="0">
                <a:solidFill>
                  <a:schemeClr val="bg1"/>
                </a:solidFill>
                <a:latin typeface="Avenir Next Cyr Heavy" panose="020B0903020202020204" pitchFamily="34" charset="0"/>
              </a:defRPr>
            </a:lvl1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21066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68B76F87-104C-424F-8F1F-E487DA441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2308" y="2475671"/>
            <a:ext cx="5707383" cy="1906657"/>
          </a:xfrm>
          <a:prstGeom prst="rect">
            <a:avLst/>
          </a:prstGeom>
        </p:spPr>
        <p:txBody>
          <a:bodyPr anchor="t"/>
          <a:lstStyle>
            <a:lvl1pPr algn="ctr">
              <a:defRPr sz="5400" b="1" i="0">
                <a:solidFill>
                  <a:schemeClr val="bg1"/>
                </a:solidFill>
                <a:latin typeface="Avenir Next Cyr Heavy" panose="020B0903020202020204" pitchFamily="34" charset="0"/>
              </a:defRPr>
            </a:lvl1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00051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E1B0EF02-71FE-4C4E-BE7E-4B0BE69377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6012" y="352973"/>
            <a:ext cx="9144000" cy="970377"/>
          </a:xfrm>
          <a:prstGeom prst="rect">
            <a:avLst/>
          </a:prstGeom>
        </p:spPr>
        <p:txBody>
          <a:bodyPr anchor="ctr"/>
          <a:lstStyle>
            <a:lvl1pPr algn="l">
              <a:defRPr sz="2400" b="1" i="0">
                <a:solidFill>
                  <a:srgbClr val="009DD1"/>
                </a:solidFill>
                <a:latin typeface="Avenir Next Cyr Heavy" panose="020B0903020202020204" pitchFamily="34" charset="0"/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D33FAFDD-F3E8-40E2-8342-E92251367F0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116012" y="1521229"/>
            <a:ext cx="9144000" cy="483207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>
                <a:latin typeface="Avenir Next LT Pro" panose="020B05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1600">
                <a:latin typeface="Avenir Next LT Pro" panose="020B0504020202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sz="1400">
                <a:latin typeface="Avenir Next LT Pro" panose="020B050402020202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1200">
                <a:latin typeface="Avenir Next LT Pro" panose="020B050402020202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1200">
                <a:latin typeface="Avenir Next LT Pro" panose="020B05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7398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770A024-7E91-E00B-5231-D5F13EAFD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4FFD0-BAA7-46E8-8A03-1262437CE47C}" type="datetimeFigureOut">
              <a:rPr lang="sv-SE" smtClean="0"/>
              <a:t>2026-10-02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814F6A9-3564-252C-062C-383DB1499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20350D1-CCAD-5651-5CEF-E8476D947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394A9-D08F-4D53-8786-8F0EADA0CE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591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E1B0EF02-71FE-4C4E-BE7E-4B0BE69377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6012" y="352973"/>
            <a:ext cx="9144000" cy="970377"/>
          </a:xfrm>
          <a:prstGeom prst="rect">
            <a:avLst/>
          </a:prstGeom>
        </p:spPr>
        <p:txBody>
          <a:bodyPr anchor="ctr"/>
          <a:lstStyle>
            <a:lvl1pPr algn="l">
              <a:defRPr sz="2400" b="1" i="0">
                <a:solidFill>
                  <a:srgbClr val="009DD1"/>
                </a:solidFill>
                <a:latin typeface="Avenir Next Cyr Heavy" panose="020B0903020202020204" pitchFamily="34" charset="0"/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D33FAFDD-F3E8-40E2-8342-E92251367F0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116012" y="1521229"/>
            <a:ext cx="9144000" cy="483207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>
                <a:latin typeface="Avenir Next LT Pro" panose="020B05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1600">
                <a:latin typeface="Avenir Next LT Pro" panose="020B0504020202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sz="1400">
                <a:latin typeface="Avenir Next LT Pro" panose="020B050402020202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1200">
                <a:latin typeface="Avenir Next LT Pro" panose="020B050402020202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1200">
                <a:latin typeface="Avenir Next LT Pro" panose="020B05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6831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621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1069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10.jpeg"/><Relationship Id="rId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10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15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12" Type="http://schemas.openxmlformats.org/officeDocument/2006/relationships/image" Target="../media/image20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11" Type="http://schemas.openxmlformats.org/officeDocument/2006/relationships/image" Target="../media/image19.png"/><Relationship Id="rId5" Type="http://schemas.openxmlformats.org/officeDocument/2006/relationships/image" Target="../media/image1.png"/><Relationship Id="rId10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1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9D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EE6DA2E4-0E6C-5CDA-779A-8D3EA964B985}"/>
              </a:ext>
            </a:extLst>
          </p:cNvPr>
          <p:cNvSpPr/>
          <p:nvPr userDrawn="1"/>
        </p:nvSpPr>
        <p:spPr>
          <a:xfrm rot="5400000">
            <a:off x="2667000" y="-2667001"/>
            <a:ext cx="6858000" cy="1219200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5000">
                <a:schemeClr val="accent1">
                  <a:lumMod val="0"/>
                  <a:lumOff val="100000"/>
                </a:schemeClr>
              </a:gs>
              <a:gs pos="78000">
                <a:srgbClr val="00A8E6"/>
              </a:gs>
            </a:gsLst>
            <a:path path="circle">
              <a:fillToRect l="50000" t="-80000" r="50000" b="180000"/>
            </a:path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4CA181BD-5F4E-8D65-8584-2AF15C08EA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5000"/>
          </a:blip>
          <a:stretch>
            <a:fillRect/>
          </a:stretch>
        </p:blipFill>
        <p:spPr>
          <a:xfrm>
            <a:off x="0" y="-704850"/>
            <a:ext cx="1310505" cy="2126843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0DC69145-1455-77E7-6D2C-C5D883524F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5000"/>
          </a:blip>
          <a:stretch>
            <a:fillRect/>
          </a:stretch>
        </p:blipFill>
        <p:spPr>
          <a:xfrm rot="15918453">
            <a:off x="5927920" y="-440869"/>
            <a:ext cx="1154991" cy="18744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DE1A58D2-2AAE-60C1-D1AC-FFE6538680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75000"/>
          </a:blip>
          <a:stretch>
            <a:fillRect/>
          </a:stretch>
        </p:blipFill>
        <p:spPr>
          <a:xfrm rot="351645">
            <a:off x="7745081" y="2184322"/>
            <a:ext cx="1042624" cy="611327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8BB8ACE7-82C9-14CB-456E-C59687E03C3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75000"/>
          </a:blip>
          <a:stretch>
            <a:fillRect/>
          </a:stretch>
        </p:blipFill>
        <p:spPr>
          <a:xfrm rot="351645">
            <a:off x="6278425" y="5110365"/>
            <a:ext cx="1473613" cy="864031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B735B89B-CB8C-BA15-E474-97FFBE18A7D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5000"/>
          </a:blip>
          <a:stretch>
            <a:fillRect/>
          </a:stretch>
        </p:blipFill>
        <p:spPr>
          <a:xfrm rot="12229980">
            <a:off x="10974563" y="4475524"/>
            <a:ext cx="1935769" cy="1123725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54C9A0DB-2EEC-9423-DBA2-8F7CBC16382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5000"/>
          </a:blip>
          <a:stretch>
            <a:fillRect/>
          </a:stretch>
        </p:blipFill>
        <p:spPr>
          <a:xfrm rot="9682096">
            <a:off x="10305294" y="2416905"/>
            <a:ext cx="2037162" cy="1182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47039A63-3E5D-343C-3136-81ADFE3B71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</a:blip>
          <a:stretch>
            <a:fillRect/>
          </a:stretch>
        </p:blipFill>
        <p:spPr>
          <a:xfrm>
            <a:off x="10830064" y="-527153"/>
            <a:ext cx="1391988" cy="17714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D639CA19-78E6-7A74-56C4-7AF10F664D8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75000"/>
          </a:blip>
          <a:stretch>
            <a:fillRect/>
          </a:stretch>
        </p:blipFill>
        <p:spPr>
          <a:xfrm>
            <a:off x="-86290" y="5104544"/>
            <a:ext cx="3200400" cy="1909329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kstfelt 12">
            <a:extLst>
              <a:ext uri="{FF2B5EF4-FFF2-40B4-BE49-F238E27FC236}">
                <a16:creationId xmlns:a16="http://schemas.microsoft.com/office/drawing/2014/main" id="{7A60452C-E2B9-9786-C496-6BDE978D58C2}"/>
              </a:ext>
            </a:extLst>
          </p:cNvPr>
          <p:cNvSpPr txBox="1"/>
          <p:nvPr userDrawn="1"/>
        </p:nvSpPr>
        <p:spPr>
          <a:xfrm>
            <a:off x="0" y="6627340"/>
            <a:ext cx="2421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900" dirty="0">
                <a:solidFill>
                  <a:schemeClr val="bg1"/>
                </a:solidFill>
                <a:latin typeface="Chalet-ParisNineteenSixty" pitchFamily="2" charset="0"/>
              </a:rPr>
              <a:t>©2025 – Plus-Plus A/S – All rights reserved</a:t>
            </a:r>
          </a:p>
        </p:txBody>
      </p:sp>
      <p:pic>
        <p:nvPicPr>
          <p:cNvPr id="13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4757A1B7-525B-1342-BD73-DDF00EDC14D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546" y="5925393"/>
            <a:ext cx="538805" cy="622413"/>
          </a:xfrm>
          <a:prstGeom prst="rect">
            <a:avLst/>
          </a:prstGeom>
        </p:spPr>
      </p:pic>
      <p:pic>
        <p:nvPicPr>
          <p:cNvPr id="7" name="Bildobjekt 6" descr="En bild som visar person, klädsel, Människoansikte, leende&#10;&#10;Automatiskt genererad beskrivning">
            <a:extLst>
              <a:ext uri="{FF2B5EF4-FFF2-40B4-BE49-F238E27FC236}">
                <a16:creationId xmlns:a16="http://schemas.microsoft.com/office/drawing/2014/main" id="{8026ACCE-AF87-6705-2191-CEF74F5A11B1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3150" y="-1441508"/>
            <a:ext cx="5339008" cy="8299508"/>
          </a:xfrm>
          <a:prstGeom prst="rect">
            <a:avLst/>
          </a:prstGeom>
        </p:spPr>
      </p:pic>
      <p:pic>
        <p:nvPicPr>
          <p:cNvPr id="14" name="Picture 24" descr="Logo&#10;&#10;Description automatically generated">
            <a:extLst>
              <a:ext uri="{FF2B5EF4-FFF2-40B4-BE49-F238E27FC236}">
                <a16:creationId xmlns:a16="http://schemas.microsoft.com/office/drawing/2014/main" id="{74E59EB3-8A7D-C460-6721-537016EE4E5F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945" y="1733153"/>
            <a:ext cx="1384110" cy="1695847"/>
          </a:xfrm>
          <a:prstGeom prst="rect">
            <a:avLst/>
          </a:prstGeom>
        </p:spPr>
      </p:pic>
      <p:sp>
        <p:nvSpPr>
          <p:cNvPr id="15" name="Tekstfelt 14">
            <a:extLst>
              <a:ext uri="{FF2B5EF4-FFF2-40B4-BE49-F238E27FC236}">
                <a16:creationId xmlns:a16="http://schemas.microsoft.com/office/drawing/2014/main" id="{E77FF59E-7DDF-F8D8-A19F-5E9B63D7381A}"/>
              </a:ext>
            </a:extLst>
          </p:cNvPr>
          <p:cNvSpPr txBox="1"/>
          <p:nvPr userDrawn="1"/>
        </p:nvSpPr>
        <p:spPr>
          <a:xfrm>
            <a:off x="2494173" y="3691286"/>
            <a:ext cx="7248481" cy="101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600"/>
              </a:lnSpc>
            </a:pPr>
            <a:r>
              <a:rPr lang="da-DK" sz="4800" dirty="0">
                <a:solidFill>
                  <a:schemeClr val="bg1"/>
                </a:solidFill>
                <a:latin typeface="Avenir Next Cyr Heavy" panose="020B0903020202020204" pitchFamily="34" charset="0"/>
              </a:rPr>
              <a:t>SET PLAY FREE.</a:t>
            </a:r>
            <a:endParaRPr lang="da-DK" sz="6600" dirty="0">
              <a:solidFill>
                <a:schemeClr val="bg1"/>
              </a:solidFill>
              <a:latin typeface="Avenir Next Cyr Heavy" panose="020B09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773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9D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EE6DA2E4-0E6C-5CDA-779A-8D3EA964B985}"/>
              </a:ext>
            </a:extLst>
          </p:cNvPr>
          <p:cNvSpPr/>
          <p:nvPr userDrawn="1"/>
        </p:nvSpPr>
        <p:spPr>
          <a:xfrm rot="5400000">
            <a:off x="2667000" y="-2667001"/>
            <a:ext cx="6858000" cy="1219200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5000">
                <a:schemeClr val="accent1">
                  <a:lumMod val="0"/>
                  <a:lumOff val="100000"/>
                </a:schemeClr>
              </a:gs>
              <a:gs pos="78000">
                <a:srgbClr val="00A8E6"/>
              </a:gs>
            </a:gsLst>
            <a:path path="circle">
              <a:fillToRect l="50000" t="-80000" r="50000" b="180000"/>
            </a:path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4CA181BD-5F4E-8D65-8584-2AF15C08EA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5000"/>
          </a:blip>
          <a:stretch>
            <a:fillRect/>
          </a:stretch>
        </p:blipFill>
        <p:spPr>
          <a:xfrm>
            <a:off x="0" y="-704850"/>
            <a:ext cx="1310505" cy="2126843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0DC69145-1455-77E7-6D2C-C5D883524F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5000"/>
          </a:blip>
          <a:stretch>
            <a:fillRect/>
          </a:stretch>
        </p:blipFill>
        <p:spPr>
          <a:xfrm rot="15918453">
            <a:off x="5927920" y="-440869"/>
            <a:ext cx="1154991" cy="1874457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DE1A58D2-2AAE-60C1-D1AC-FFE6538680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75000"/>
          </a:blip>
          <a:stretch>
            <a:fillRect/>
          </a:stretch>
        </p:blipFill>
        <p:spPr>
          <a:xfrm rot="351645">
            <a:off x="7745081" y="2184322"/>
            <a:ext cx="1042624" cy="611327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8BB8ACE7-82C9-14CB-456E-C59687E03C3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75000"/>
          </a:blip>
          <a:stretch>
            <a:fillRect/>
          </a:stretch>
        </p:blipFill>
        <p:spPr>
          <a:xfrm rot="351645">
            <a:off x="6278425" y="5110365"/>
            <a:ext cx="1473613" cy="864031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B735B89B-CB8C-BA15-E474-97FFBE18A7D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5000"/>
          </a:blip>
          <a:stretch>
            <a:fillRect/>
          </a:stretch>
        </p:blipFill>
        <p:spPr>
          <a:xfrm rot="12229980">
            <a:off x="10974563" y="4475524"/>
            <a:ext cx="1935769" cy="1123725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54C9A0DB-2EEC-9423-DBA2-8F7CBC16382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5000"/>
          </a:blip>
          <a:stretch>
            <a:fillRect/>
          </a:stretch>
        </p:blipFill>
        <p:spPr>
          <a:xfrm rot="9682096">
            <a:off x="10305294" y="2416905"/>
            <a:ext cx="2037162" cy="1182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47039A63-3E5D-343C-3136-81ADFE3B71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</a:blip>
          <a:stretch>
            <a:fillRect/>
          </a:stretch>
        </p:blipFill>
        <p:spPr>
          <a:xfrm>
            <a:off x="10830064" y="-527153"/>
            <a:ext cx="1391988" cy="17714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D639CA19-78E6-7A74-56C4-7AF10F664D8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75000"/>
          </a:blip>
          <a:stretch>
            <a:fillRect/>
          </a:stretch>
        </p:blipFill>
        <p:spPr>
          <a:xfrm>
            <a:off x="-86290" y="5104544"/>
            <a:ext cx="3200400" cy="1909329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kstfelt 12">
            <a:extLst>
              <a:ext uri="{FF2B5EF4-FFF2-40B4-BE49-F238E27FC236}">
                <a16:creationId xmlns:a16="http://schemas.microsoft.com/office/drawing/2014/main" id="{7A60452C-E2B9-9786-C496-6BDE978D58C2}"/>
              </a:ext>
            </a:extLst>
          </p:cNvPr>
          <p:cNvSpPr txBox="1"/>
          <p:nvPr userDrawn="1"/>
        </p:nvSpPr>
        <p:spPr>
          <a:xfrm>
            <a:off x="0" y="6627340"/>
            <a:ext cx="2421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900" dirty="0">
                <a:solidFill>
                  <a:schemeClr val="bg1"/>
                </a:solidFill>
                <a:latin typeface="Chalet-ParisNineteenSixty" pitchFamily="2" charset="0"/>
              </a:rPr>
              <a:t>©2025 – Plus-Plus A/S – All rights reserved</a:t>
            </a:r>
          </a:p>
        </p:txBody>
      </p:sp>
      <p:pic>
        <p:nvPicPr>
          <p:cNvPr id="13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4757A1B7-525B-1342-BD73-DDF00EDC14D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546" y="5925393"/>
            <a:ext cx="538805" cy="622413"/>
          </a:xfrm>
          <a:prstGeom prst="rect">
            <a:avLst/>
          </a:prstGeom>
        </p:spPr>
      </p:pic>
      <p:pic>
        <p:nvPicPr>
          <p:cNvPr id="25" name="Picture 24" descr="Logo&#10;&#10;Description automatically generated">
            <a:extLst>
              <a:ext uri="{FF2B5EF4-FFF2-40B4-BE49-F238E27FC236}">
                <a16:creationId xmlns:a16="http://schemas.microsoft.com/office/drawing/2014/main" id="{E98EA709-9792-4223-89C6-5493707A6D7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505" y="2476914"/>
            <a:ext cx="1554140" cy="1904172"/>
          </a:xfrm>
          <a:prstGeom prst="rect">
            <a:avLst/>
          </a:prstGeom>
        </p:spPr>
      </p:pic>
      <p:sp>
        <p:nvSpPr>
          <p:cNvPr id="57" name="Line">
            <a:extLst>
              <a:ext uri="{FF2B5EF4-FFF2-40B4-BE49-F238E27FC236}">
                <a16:creationId xmlns:a16="http://schemas.microsoft.com/office/drawing/2014/main" id="{5BF779F7-6AE5-A0EE-9489-DC42F73CA20A}"/>
              </a:ext>
            </a:extLst>
          </p:cNvPr>
          <p:cNvSpPr/>
          <p:nvPr userDrawn="1"/>
        </p:nvSpPr>
        <p:spPr>
          <a:xfrm flipV="1">
            <a:off x="3429001" y="2477841"/>
            <a:ext cx="584" cy="1903245"/>
          </a:xfrm>
          <a:prstGeom prst="line">
            <a:avLst/>
          </a:prstGeom>
          <a:ln w="381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6446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9D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Färggrann, regnbåge, blå, suddig&#10;&#10;Automatiskt genererad beskrivning">
            <a:extLst>
              <a:ext uri="{FF2B5EF4-FFF2-40B4-BE49-F238E27FC236}">
                <a16:creationId xmlns:a16="http://schemas.microsoft.com/office/drawing/2014/main" id="{7253ED2B-95C3-B396-A67E-ACE51322EB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667001" y="-2667003"/>
            <a:ext cx="6858002" cy="12192003"/>
          </a:xfrm>
          <a:prstGeom prst="rect">
            <a:avLst/>
          </a:prstGeom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D639CA19-78E6-7A74-56C4-7AF10F664D8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alphaModFix amt="20000"/>
          </a:blip>
          <a:stretch>
            <a:fillRect/>
          </a:stretch>
        </p:blipFill>
        <p:spPr>
          <a:xfrm>
            <a:off x="0" y="0"/>
            <a:ext cx="12192000" cy="7273634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kstfelt 12">
            <a:extLst>
              <a:ext uri="{FF2B5EF4-FFF2-40B4-BE49-F238E27FC236}">
                <a16:creationId xmlns:a16="http://schemas.microsoft.com/office/drawing/2014/main" id="{7A60452C-E2B9-9786-C496-6BDE978D58C2}"/>
              </a:ext>
            </a:extLst>
          </p:cNvPr>
          <p:cNvSpPr txBox="1"/>
          <p:nvPr userDrawn="1"/>
        </p:nvSpPr>
        <p:spPr>
          <a:xfrm>
            <a:off x="0" y="6627340"/>
            <a:ext cx="2421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900" dirty="0">
                <a:solidFill>
                  <a:schemeClr val="bg1"/>
                </a:solidFill>
                <a:latin typeface="Chalet-ParisNineteenSixty" pitchFamily="2" charset="0"/>
              </a:rPr>
              <a:t>©2025 – Plus-Plus A/S – All rights reserved</a:t>
            </a:r>
          </a:p>
        </p:txBody>
      </p:sp>
      <p:pic>
        <p:nvPicPr>
          <p:cNvPr id="13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4757A1B7-525B-1342-BD73-DDF00EDC14D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546" y="5925393"/>
            <a:ext cx="538805" cy="622413"/>
          </a:xfrm>
          <a:prstGeom prst="rect">
            <a:avLst/>
          </a:prstGeom>
        </p:spPr>
      </p:pic>
      <p:pic>
        <p:nvPicPr>
          <p:cNvPr id="15" name="Picture 24" descr="Logo&#10;&#10;Description automatically generated">
            <a:extLst>
              <a:ext uri="{FF2B5EF4-FFF2-40B4-BE49-F238E27FC236}">
                <a16:creationId xmlns:a16="http://schemas.microsoft.com/office/drawing/2014/main" id="{5A98A6A1-847E-F02F-0BD7-94DE858CB85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576" y="5711575"/>
            <a:ext cx="782963" cy="95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948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9D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felt 12">
            <a:extLst>
              <a:ext uri="{FF2B5EF4-FFF2-40B4-BE49-F238E27FC236}">
                <a16:creationId xmlns:a16="http://schemas.microsoft.com/office/drawing/2014/main" id="{7A60452C-E2B9-9786-C496-6BDE978D58C2}"/>
              </a:ext>
            </a:extLst>
          </p:cNvPr>
          <p:cNvSpPr txBox="1"/>
          <p:nvPr userDrawn="1"/>
        </p:nvSpPr>
        <p:spPr>
          <a:xfrm>
            <a:off x="0" y="6627340"/>
            <a:ext cx="2421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900" dirty="0">
                <a:solidFill>
                  <a:schemeClr val="bg1"/>
                </a:solidFill>
                <a:latin typeface="Chalet-ParisNineteenSixty" pitchFamily="2" charset="0"/>
              </a:rPr>
              <a:t>©2024 – Plus-Plus A/S – All rights reserved</a:t>
            </a:r>
          </a:p>
        </p:txBody>
      </p:sp>
      <p:pic>
        <p:nvPicPr>
          <p:cNvPr id="13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4757A1B7-525B-1342-BD73-DDF00EDC14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546" y="5925393"/>
            <a:ext cx="538805" cy="622413"/>
          </a:xfrm>
          <a:prstGeom prst="rect">
            <a:avLst/>
          </a:prstGeom>
        </p:spPr>
      </p:pic>
      <p:sp>
        <p:nvSpPr>
          <p:cNvPr id="14" name="Tekstfelt 12">
            <a:extLst>
              <a:ext uri="{FF2B5EF4-FFF2-40B4-BE49-F238E27FC236}">
                <a16:creationId xmlns:a16="http://schemas.microsoft.com/office/drawing/2014/main" id="{2CDA049A-C152-4BE9-85BD-6E25A4E46E15}"/>
              </a:ext>
            </a:extLst>
          </p:cNvPr>
          <p:cNvSpPr txBox="1"/>
          <p:nvPr userDrawn="1"/>
        </p:nvSpPr>
        <p:spPr>
          <a:xfrm>
            <a:off x="0" y="6627340"/>
            <a:ext cx="2421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900" dirty="0">
                <a:solidFill>
                  <a:schemeClr val="bg1"/>
                </a:solidFill>
                <a:latin typeface="Chalet-ParisNineteenSixty" pitchFamily="2" charset="0"/>
              </a:rPr>
              <a:t>©2024 – Plus-Plus A/S – All rights reserved</a:t>
            </a:r>
          </a:p>
        </p:txBody>
      </p:sp>
      <p:pic>
        <p:nvPicPr>
          <p:cNvPr id="15" name="Picture 24" descr="Logo&#10;&#10;Description automatically generated">
            <a:extLst>
              <a:ext uri="{FF2B5EF4-FFF2-40B4-BE49-F238E27FC236}">
                <a16:creationId xmlns:a16="http://schemas.microsoft.com/office/drawing/2014/main" id="{5A98A6A1-847E-F02F-0BD7-94DE858CB8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576" y="5711575"/>
            <a:ext cx="782963" cy="959307"/>
          </a:xfrm>
          <a:prstGeom prst="rect">
            <a:avLst/>
          </a:prstGeom>
        </p:spPr>
      </p:pic>
      <p:pic>
        <p:nvPicPr>
          <p:cNvPr id="3" name="Bildobjekt 2" descr="En bild som visar blå, aqua, turkos, Färggrann&#10;&#10;Automatiskt genererad beskrivning">
            <a:extLst>
              <a:ext uri="{FF2B5EF4-FFF2-40B4-BE49-F238E27FC236}">
                <a16:creationId xmlns:a16="http://schemas.microsoft.com/office/drawing/2014/main" id="{8A919E0F-62A9-1CFB-54C8-81677C0022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66999" y="-2666999"/>
            <a:ext cx="6858003" cy="12192001"/>
          </a:xfrm>
          <a:prstGeom prst="rect">
            <a:avLst/>
          </a:prstGeom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EAB52E22-8F46-5853-98CB-A43E7DC7F05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</a:blip>
          <a:stretch>
            <a:fillRect/>
          </a:stretch>
        </p:blipFill>
        <p:spPr>
          <a:xfrm>
            <a:off x="0" y="0"/>
            <a:ext cx="12192000" cy="7273634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ekstfelt 12">
            <a:extLst>
              <a:ext uri="{FF2B5EF4-FFF2-40B4-BE49-F238E27FC236}">
                <a16:creationId xmlns:a16="http://schemas.microsoft.com/office/drawing/2014/main" id="{CDDB3154-9315-37C8-8F68-2134200B3A24}"/>
              </a:ext>
            </a:extLst>
          </p:cNvPr>
          <p:cNvSpPr txBox="1"/>
          <p:nvPr userDrawn="1"/>
        </p:nvSpPr>
        <p:spPr>
          <a:xfrm>
            <a:off x="0" y="6627343"/>
            <a:ext cx="2421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900" dirty="0">
                <a:solidFill>
                  <a:schemeClr val="bg1"/>
                </a:solidFill>
                <a:latin typeface="Chalet-ParisNineteenSixty" pitchFamily="2" charset="0"/>
              </a:rPr>
              <a:t>©2025 – Plus-Plus A/S – All rights reserved</a:t>
            </a:r>
          </a:p>
        </p:txBody>
      </p:sp>
      <p:pic>
        <p:nvPicPr>
          <p:cNvPr id="17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A68C9526-3C22-0A45-6DB3-B6C6FB8E960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546" y="5925396"/>
            <a:ext cx="538805" cy="622413"/>
          </a:xfrm>
          <a:prstGeom prst="rect">
            <a:avLst/>
          </a:prstGeom>
        </p:spPr>
      </p:pic>
      <p:pic>
        <p:nvPicPr>
          <p:cNvPr id="19" name="Picture 24" descr="Logo&#10;&#10;Description automatically generated">
            <a:extLst>
              <a:ext uri="{FF2B5EF4-FFF2-40B4-BE49-F238E27FC236}">
                <a16:creationId xmlns:a16="http://schemas.microsoft.com/office/drawing/2014/main" id="{83B8A8F2-5B3F-7FBD-050F-8B13B782B4D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576" y="5711578"/>
            <a:ext cx="782963" cy="95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700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9D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En bild som visar Färggrann, suddig, Syrenfärg, Magenta&#10;&#10;Automatiskt genererad beskrivning">
            <a:extLst>
              <a:ext uri="{FF2B5EF4-FFF2-40B4-BE49-F238E27FC236}">
                <a16:creationId xmlns:a16="http://schemas.microsoft.com/office/drawing/2014/main" id="{2C742BA3-6245-BC0B-106D-3BFCCD15AC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66998" y="-2666999"/>
            <a:ext cx="6858002" cy="12192001"/>
          </a:xfrm>
          <a:prstGeom prst="rect">
            <a:avLst/>
          </a:prstGeom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EAB52E22-8F46-5853-98CB-A43E7DC7F05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0"/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214"/>
            <a:ext cx="12192000" cy="72736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4757A1B7-525B-1342-BD73-DDF00EDC14D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546" y="5925393"/>
            <a:ext cx="538805" cy="622413"/>
          </a:xfrm>
          <a:prstGeom prst="rect">
            <a:avLst/>
          </a:prstGeom>
        </p:spPr>
      </p:pic>
      <p:pic>
        <p:nvPicPr>
          <p:cNvPr id="15" name="Picture 24" descr="Logo&#10;&#10;Description automatically generated">
            <a:extLst>
              <a:ext uri="{FF2B5EF4-FFF2-40B4-BE49-F238E27FC236}">
                <a16:creationId xmlns:a16="http://schemas.microsoft.com/office/drawing/2014/main" id="{5A98A6A1-847E-F02F-0BD7-94DE858CB85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576" y="5711575"/>
            <a:ext cx="782963" cy="959307"/>
          </a:xfrm>
          <a:prstGeom prst="rect">
            <a:avLst/>
          </a:prstGeom>
        </p:spPr>
      </p:pic>
      <p:pic>
        <p:nvPicPr>
          <p:cNvPr id="17" name="Billede 9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A68C9526-3C22-0A45-6DB3-B6C6FB8E960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546" y="5925396"/>
            <a:ext cx="538805" cy="622413"/>
          </a:xfrm>
          <a:prstGeom prst="rect">
            <a:avLst/>
          </a:prstGeom>
        </p:spPr>
      </p:pic>
      <p:pic>
        <p:nvPicPr>
          <p:cNvPr id="19" name="Picture 24" descr="Logo&#10;&#10;Description automatically generated">
            <a:extLst>
              <a:ext uri="{FF2B5EF4-FFF2-40B4-BE49-F238E27FC236}">
                <a16:creationId xmlns:a16="http://schemas.microsoft.com/office/drawing/2014/main" id="{83B8A8F2-5B3F-7FBD-050F-8B13B782B4D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576" y="5711578"/>
            <a:ext cx="782963" cy="959307"/>
          </a:xfrm>
          <a:prstGeom prst="rect">
            <a:avLst/>
          </a:prstGeom>
        </p:spPr>
      </p:pic>
      <p:sp>
        <p:nvSpPr>
          <p:cNvPr id="12" name="Tekstfelt 12">
            <a:extLst>
              <a:ext uri="{FF2B5EF4-FFF2-40B4-BE49-F238E27FC236}">
                <a16:creationId xmlns:a16="http://schemas.microsoft.com/office/drawing/2014/main" id="{7A60452C-E2B9-9786-C496-6BDE978D58C2}"/>
              </a:ext>
            </a:extLst>
          </p:cNvPr>
          <p:cNvSpPr txBox="1"/>
          <p:nvPr userDrawn="1"/>
        </p:nvSpPr>
        <p:spPr>
          <a:xfrm>
            <a:off x="0" y="6627340"/>
            <a:ext cx="2421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900" dirty="0">
                <a:solidFill>
                  <a:schemeClr val="bg1"/>
                </a:solidFill>
                <a:latin typeface="Chalet-ParisNineteenSixty" pitchFamily="2" charset="0"/>
              </a:rPr>
              <a:t>©2025 – Plus-Plus A/S – 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70427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felt 7">
            <a:extLst>
              <a:ext uri="{FF2B5EF4-FFF2-40B4-BE49-F238E27FC236}">
                <a16:creationId xmlns:a16="http://schemas.microsoft.com/office/drawing/2014/main" id="{8F871C3A-65FF-E947-8778-A7F85C4708D1}"/>
              </a:ext>
            </a:extLst>
          </p:cNvPr>
          <p:cNvSpPr txBox="1"/>
          <p:nvPr userDrawn="1"/>
        </p:nvSpPr>
        <p:spPr>
          <a:xfrm>
            <a:off x="103563" y="6627340"/>
            <a:ext cx="2421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halet-ParisNineteenSixty" pitchFamily="2" charset="0"/>
                <a:ea typeface="+mn-ea"/>
                <a:cs typeface="+mn-cs"/>
              </a:rPr>
              <a:t>©2025 – Plus-Plus A/S – All rights reserved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B386A60-BAAD-4B1A-A6F1-A2AEC1757B3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1549" y="6035040"/>
            <a:ext cx="576888" cy="70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878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6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felt 7">
            <a:extLst>
              <a:ext uri="{FF2B5EF4-FFF2-40B4-BE49-F238E27FC236}">
                <a16:creationId xmlns:a16="http://schemas.microsoft.com/office/drawing/2014/main" id="{8F871C3A-65FF-E947-8778-A7F85C4708D1}"/>
              </a:ext>
            </a:extLst>
          </p:cNvPr>
          <p:cNvSpPr txBox="1"/>
          <p:nvPr userDrawn="1"/>
        </p:nvSpPr>
        <p:spPr>
          <a:xfrm>
            <a:off x="580431" y="6627340"/>
            <a:ext cx="2421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halet-ParisNineteenSixty" pitchFamily="2" charset="0"/>
                <a:ea typeface="+mn-ea"/>
                <a:cs typeface="+mn-cs"/>
              </a:rPr>
              <a:t>©2025 – Plus-Plus A/S – All rights reserved</a:t>
            </a:r>
          </a:p>
        </p:txBody>
      </p:sp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3D178AF2-8CEB-F3AD-A76F-A2C9FFFEC902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"/>
            <a:ext cx="580431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216A8B20-413C-B60A-0F69-D410DB90AFD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4405" y="256675"/>
            <a:ext cx="464038" cy="2657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6740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9D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9180128-E60C-A7C9-3C1A-AB78C1B8A136}"/>
              </a:ext>
            </a:extLst>
          </p:cNvPr>
          <p:cNvSpPr/>
          <p:nvPr userDrawn="1"/>
        </p:nvSpPr>
        <p:spPr>
          <a:xfrm rot="5400000">
            <a:off x="2667000" y="-2667001"/>
            <a:ext cx="6858000" cy="1219200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5000">
                <a:schemeClr val="accent1">
                  <a:lumMod val="0"/>
                  <a:lumOff val="100000"/>
                </a:schemeClr>
              </a:gs>
              <a:gs pos="78000">
                <a:srgbClr val="00A8E6"/>
              </a:gs>
            </a:gsLst>
            <a:path path="circle">
              <a:fillToRect l="50000" t="-80000" r="50000" b="180000"/>
            </a:path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4AFD11DB-BA77-C490-7E1E-051BE267A6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5000"/>
          </a:blip>
          <a:stretch>
            <a:fillRect/>
          </a:stretch>
        </p:blipFill>
        <p:spPr>
          <a:xfrm>
            <a:off x="0" y="5147941"/>
            <a:ext cx="3200400" cy="1909329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kstfelt 12">
            <a:extLst>
              <a:ext uri="{FF2B5EF4-FFF2-40B4-BE49-F238E27FC236}">
                <a16:creationId xmlns:a16="http://schemas.microsoft.com/office/drawing/2014/main" id="{8FE4F162-9B83-D9FA-4581-C5A69FBD6DB9}"/>
              </a:ext>
            </a:extLst>
          </p:cNvPr>
          <p:cNvSpPr txBox="1"/>
          <p:nvPr userDrawn="1"/>
        </p:nvSpPr>
        <p:spPr>
          <a:xfrm>
            <a:off x="0" y="6627340"/>
            <a:ext cx="2421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900" dirty="0">
                <a:solidFill>
                  <a:schemeClr val="bg1"/>
                </a:solidFill>
                <a:latin typeface="Chalet-ParisNineteenSixty" pitchFamily="2" charset="0"/>
              </a:rPr>
              <a:t>©2025 – Plus-Plus A/S – All rights reserved</a:t>
            </a:r>
          </a:p>
        </p:txBody>
      </p:sp>
      <p:pic>
        <p:nvPicPr>
          <p:cNvPr id="11" name="Picture 24" descr="Logo&#10;&#10;Description automatically generated">
            <a:extLst>
              <a:ext uri="{FF2B5EF4-FFF2-40B4-BE49-F238E27FC236}">
                <a16:creationId xmlns:a16="http://schemas.microsoft.com/office/drawing/2014/main" id="{D2A54637-987F-8FE5-8ACD-8E15FC6D56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576" y="5711575"/>
            <a:ext cx="782963" cy="959307"/>
          </a:xfrm>
          <a:prstGeom prst="rect">
            <a:avLst/>
          </a:prstGeom>
        </p:spPr>
      </p:pic>
      <p:pic>
        <p:nvPicPr>
          <p:cNvPr id="12" name="Image" descr="Image">
            <a:extLst>
              <a:ext uri="{FF2B5EF4-FFF2-40B4-BE49-F238E27FC236}">
                <a16:creationId xmlns:a16="http://schemas.microsoft.com/office/drawing/2014/main" id="{87CCBE4F-15CA-0CAB-F506-F2E3355E4DC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5000"/>
          </a:blip>
          <a:stretch>
            <a:fillRect/>
          </a:stretch>
        </p:blipFill>
        <p:spPr>
          <a:xfrm>
            <a:off x="0" y="-704850"/>
            <a:ext cx="1310505" cy="21268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" descr="Image">
            <a:extLst>
              <a:ext uri="{FF2B5EF4-FFF2-40B4-BE49-F238E27FC236}">
                <a16:creationId xmlns:a16="http://schemas.microsoft.com/office/drawing/2014/main" id="{460C15C7-C373-C8A0-7CCF-CB2DAF97876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5000"/>
          </a:blip>
          <a:stretch>
            <a:fillRect/>
          </a:stretch>
        </p:blipFill>
        <p:spPr>
          <a:xfrm rot="15918453">
            <a:off x="5927920" y="-440869"/>
            <a:ext cx="1154991" cy="18744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mage" descr="Image">
            <a:extLst>
              <a:ext uri="{FF2B5EF4-FFF2-40B4-BE49-F238E27FC236}">
                <a16:creationId xmlns:a16="http://schemas.microsoft.com/office/drawing/2014/main" id="{842A15F0-E39A-70B6-3587-C6783B76EEA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</a:blip>
          <a:stretch>
            <a:fillRect/>
          </a:stretch>
        </p:blipFill>
        <p:spPr>
          <a:xfrm rot="351645">
            <a:off x="7745081" y="2184322"/>
            <a:ext cx="1042624" cy="6113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Image" descr="Image">
            <a:extLst>
              <a:ext uri="{FF2B5EF4-FFF2-40B4-BE49-F238E27FC236}">
                <a16:creationId xmlns:a16="http://schemas.microsoft.com/office/drawing/2014/main" id="{B315172C-E13B-36BC-7CE8-979E7BFEC4B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</a:blip>
          <a:stretch>
            <a:fillRect/>
          </a:stretch>
        </p:blipFill>
        <p:spPr>
          <a:xfrm rot="351645">
            <a:off x="6278425" y="5110365"/>
            <a:ext cx="1473613" cy="8640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Image" descr="Image">
            <a:extLst>
              <a:ext uri="{FF2B5EF4-FFF2-40B4-BE49-F238E27FC236}">
                <a16:creationId xmlns:a16="http://schemas.microsoft.com/office/drawing/2014/main" id="{02A2524C-4DBA-03B1-06D8-B591AC1A73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75000"/>
          </a:blip>
          <a:stretch>
            <a:fillRect/>
          </a:stretch>
        </p:blipFill>
        <p:spPr>
          <a:xfrm rot="12229980">
            <a:off x="10974563" y="4475524"/>
            <a:ext cx="1935769" cy="11237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Image" descr="Image">
            <a:extLst>
              <a:ext uri="{FF2B5EF4-FFF2-40B4-BE49-F238E27FC236}">
                <a16:creationId xmlns:a16="http://schemas.microsoft.com/office/drawing/2014/main" id="{CC7EEE28-9231-66EA-7BA9-5D3A3FD5C2D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75000"/>
          </a:blip>
          <a:stretch>
            <a:fillRect/>
          </a:stretch>
        </p:blipFill>
        <p:spPr>
          <a:xfrm rot="9682096">
            <a:off x="10305294" y="2416905"/>
            <a:ext cx="2037162" cy="1182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Image" descr="Image">
            <a:extLst>
              <a:ext uri="{FF2B5EF4-FFF2-40B4-BE49-F238E27FC236}">
                <a16:creationId xmlns:a16="http://schemas.microsoft.com/office/drawing/2014/main" id="{2DC7768C-8629-E334-4383-4627975D82B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75000"/>
          </a:blip>
          <a:stretch>
            <a:fillRect/>
          </a:stretch>
        </p:blipFill>
        <p:spPr>
          <a:xfrm>
            <a:off x="10830064" y="-527153"/>
            <a:ext cx="1391988" cy="1771448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Tekstfelt 14">
            <a:extLst>
              <a:ext uri="{FF2B5EF4-FFF2-40B4-BE49-F238E27FC236}">
                <a16:creationId xmlns:a16="http://schemas.microsoft.com/office/drawing/2014/main" id="{15F6C0E5-A067-6C6C-05A5-FF51A64D7479}"/>
              </a:ext>
            </a:extLst>
          </p:cNvPr>
          <p:cNvSpPr txBox="1"/>
          <p:nvPr userDrawn="1"/>
        </p:nvSpPr>
        <p:spPr>
          <a:xfrm>
            <a:off x="5303498" y="2930457"/>
            <a:ext cx="7248481" cy="101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600"/>
              </a:lnSpc>
            </a:pPr>
            <a:r>
              <a:rPr lang="da-DK" sz="6000" dirty="0">
                <a:solidFill>
                  <a:schemeClr val="bg1"/>
                </a:solidFill>
                <a:latin typeface="Avenir Next Cyr Heavy" panose="020B0903020202020204" pitchFamily="34" charset="0"/>
              </a:rPr>
              <a:t>SET PLAY FREE.</a:t>
            </a:r>
            <a:endParaRPr lang="da-DK" sz="8000" dirty="0">
              <a:solidFill>
                <a:schemeClr val="bg1"/>
              </a:solidFill>
              <a:latin typeface="Avenir Next Cyr Heavy" panose="020B0903020202020204" pitchFamily="34" charset="0"/>
            </a:endParaRPr>
          </a:p>
        </p:txBody>
      </p:sp>
      <p:pic>
        <p:nvPicPr>
          <p:cNvPr id="20" name="Picture 2" descr="Chart&#10;&#10;Description automatically generated">
            <a:extLst>
              <a:ext uri="{FF2B5EF4-FFF2-40B4-BE49-F238E27FC236}">
                <a16:creationId xmlns:a16="http://schemas.microsoft.com/office/drawing/2014/main" id="{9C0D1172-7814-0EBA-72F4-0B4C99C5079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124" y="596703"/>
            <a:ext cx="5950281" cy="5561608"/>
          </a:xfrm>
          <a:prstGeom prst="rect">
            <a:avLst/>
          </a:prstGeom>
          <a:ln w="228600" cap="sq" cmpd="thickThin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Tekstfelt 8">
            <a:extLst>
              <a:ext uri="{FF2B5EF4-FFF2-40B4-BE49-F238E27FC236}">
                <a16:creationId xmlns:a16="http://schemas.microsoft.com/office/drawing/2014/main" id="{1E4736CB-ACE3-FCB8-EB3A-2075C1DBF7FA}"/>
              </a:ext>
            </a:extLst>
          </p:cNvPr>
          <p:cNvSpPr txBox="1"/>
          <p:nvPr userDrawn="1"/>
        </p:nvSpPr>
        <p:spPr>
          <a:xfrm>
            <a:off x="9217949" y="5957926"/>
            <a:ext cx="16121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900">
                <a:solidFill>
                  <a:schemeClr val="bg1"/>
                </a:solidFill>
                <a:latin typeface="Chalet-LondonNineteenSixty" pitchFamily="2" charset="0"/>
              </a:rPr>
              <a:t>Plus-Plus A/S</a:t>
            </a:r>
          </a:p>
          <a:p>
            <a:pPr algn="r"/>
            <a:r>
              <a:rPr lang="da-DK" sz="900">
                <a:solidFill>
                  <a:schemeClr val="bg1"/>
                </a:solidFill>
                <a:latin typeface="Chalet-LondonNineteenSixty" pitchFamily="2" charset="0"/>
              </a:rPr>
              <a:t>Borupvej 20</a:t>
            </a:r>
          </a:p>
          <a:p>
            <a:pPr algn="r"/>
            <a:r>
              <a:rPr lang="da-DK" sz="900">
                <a:solidFill>
                  <a:schemeClr val="bg1"/>
                </a:solidFill>
                <a:latin typeface="Chalet-LondonNineteenSixty" pitchFamily="2" charset="0"/>
              </a:rPr>
              <a:t>DK-4300 Holbæk</a:t>
            </a:r>
          </a:p>
          <a:p>
            <a:pPr algn="r"/>
            <a:r>
              <a:rPr lang="da-DK" sz="900">
                <a:solidFill>
                  <a:schemeClr val="bg1"/>
                </a:solidFill>
                <a:latin typeface="Chalet-LondonNineteenSixty" pitchFamily="2" charset="0"/>
              </a:rPr>
              <a:t>Denmark</a:t>
            </a:r>
          </a:p>
          <a:p>
            <a:pPr algn="r"/>
            <a:r>
              <a:rPr lang="da-DK" sz="900">
                <a:solidFill>
                  <a:schemeClr val="bg1"/>
                </a:solidFill>
                <a:latin typeface="Chalet-LondonNineteenSixty" pitchFamily="2" charset="0"/>
              </a:rPr>
              <a:t>www.plus-plus.com</a:t>
            </a:r>
          </a:p>
        </p:txBody>
      </p:sp>
      <p:pic>
        <p:nvPicPr>
          <p:cNvPr id="22" name="Billede 11" descr="Et billede, der indeholder monitor, mad, tegning, computer&#10;&#10;Automatisk genereret beskrivelse">
            <a:extLst>
              <a:ext uri="{FF2B5EF4-FFF2-40B4-BE49-F238E27FC236}">
                <a16:creationId xmlns:a16="http://schemas.microsoft.com/office/drawing/2014/main" id="{4AE24F0B-B8C2-5D03-9C2E-23C8FD20BE5E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1033" y="6200749"/>
            <a:ext cx="982322" cy="257003"/>
          </a:xfrm>
          <a:prstGeom prst="rect">
            <a:avLst/>
          </a:prstGeom>
        </p:spPr>
      </p:pic>
      <p:sp>
        <p:nvSpPr>
          <p:cNvPr id="23" name="Tekstfelt 12">
            <a:extLst>
              <a:ext uri="{FF2B5EF4-FFF2-40B4-BE49-F238E27FC236}">
                <a16:creationId xmlns:a16="http://schemas.microsoft.com/office/drawing/2014/main" id="{1F7EADC6-754D-2F87-46F9-51C17601517D}"/>
              </a:ext>
            </a:extLst>
          </p:cNvPr>
          <p:cNvSpPr txBox="1"/>
          <p:nvPr userDrawn="1"/>
        </p:nvSpPr>
        <p:spPr>
          <a:xfrm>
            <a:off x="8436578" y="6482488"/>
            <a:ext cx="9823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900" b="1">
                <a:solidFill>
                  <a:schemeClr val="bg1"/>
                </a:solidFill>
                <a:latin typeface="Chalet-NewYorkNineteenSixty" pitchFamily="2" charset="0"/>
              </a:rPr>
              <a:t>#</a:t>
            </a:r>
            <a:r>
              <a:rPr lang="da-DK" sz="900" b="1" err="1">
                <a:solidFill>
                  <a:schemeClr val="bg1"/>
                </a:solidFill>
                <a:latin typeface="Chalet-NewYorkNineteenSixty" pitchFamily="2" charset="0"/>
              </a:rPr>
              <a:t>plusplustoy</a:t>
            </a:r>
            <a:endParaRPr lang="da-DK" sz="900" b="1">
              <a:solidFill>
                <a:schemeClr val="bg1"/>
              </a:solidFill>
              <a:latin typeface="Chalet-NewYorkNineteenSixt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41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9D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9180128-E60C-A7C9-3C1A-AB78C1B8A136}"/>
              </a:ext>
            </a:extLst>
          </p:cNvPr>
          <p:cNvSpPr/>
          <p:nvPr userDrawn="1"/>
        </p:nvSpPr>
        <p:spPr>
          <a:xfrm rot="5400000">
            <a:off x="2667000" y="-2667001"/>
            <a:ext cx="6858000" cy="1219200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5000">
                <a:schemeClr val="accent1">
                  <a:lumMod val="0"/>
                  <a:lumOff val="100000"/>
                </a:schemeClr>
              </a:gs>
              <a:gs pos="78000">
                <a:srgbClr val="00A8E6"/>
              </a:gs>
            </a:gsLst>
            <a:path path="circle">
              <a:fillToRect l="50000" t="-80000" r="50000" b="180000"/>
            </a:path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4AFD11DB-BA77-C490-7E1E-051BE267A6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5000"/>
          </a:blip>
          <a:stretch>
            <a:fillRect/>
          </a:stretch>
        </p:blipFill>
        <p:spPr>
          <a:xfrm>
            <a:off x="0" y="5147941"/>
            <a:ext cx="3200400" cy="1909329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kstfelt 12">
            <a:extLst>
              <a:ext uri="{FF2B5EF4-FFF2-40B4-BE49-F238E27FC236}">
                <a16:creationId xmlns:a16="http://schemas.microsoft.com/office/drawing/2014/main" id="{8FE4F162-9B83-D9FA-4581-C5A69FBD6DB9}"/>
              </a:ext>
            </a:extLst>
          </p:cNvPr>
          <p:cNvSpPr txBox="1"/>
          <p:nvPr userDrawn="1"/>
        </p:nvSpPr>
        <p:spPr>
          <a:xfrm>
            <a:off x="0" y="6627340"/>
            <a:ext cx="2421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900">
                <a:solidFill>
                  <a:schemeClr val="bg1"/>
                </a:solidFill>
                <a:latin typeface="Chalet-ParisNineteenSixty" pitchFamily="2" charset="0"/>
              </a:rPr>
              <a:t>©2025 – Plus-Plus A/S – All rights reserved</a:t>
            </a:r>
          </a:p>
        </p:txBody>
      </p:sp>
      <p:pic>
        <p:nvPicPr>
          <p:cNvPr id="11" name="Picture 24" descr="Logo&#10;&#10;Description automatically generated">
            <a:extLst>
              <a:ext uri="{FF2B5EF4-FFF2-40B4-BE49-F238E27FC236}">
                <a16:creationId xmlns:a16="http://schemas.microsoft.com/office/drawing/2014/main" id="{D2A54637-987F-8FE5-8ACD-8E15FC6D56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576" y="5711575"/>
            <a:ext cx="782963" cy="959307"/>
          </a:xfrm>
          <a:prstGeom prst="rect">
            <a:avLst/>
          </a:prstGeom>
        </p:spPr>
      </p:pic>
      <p:pic>
        <p:nvPicPr>
          <p:cNvPr id="12" name="Image" descr="Image">
            <a:extLst>
              <a:ext uri="{FF2B5EF4-FFF2-40B4-BE49-F238E27FC236}">
                <a16:creationId xmlns:a16="http://schemas.microsoft.com/office/drawing/2014/main" id="{87CCBE4F-15CA-0CAB-F506-F2E3355E4DC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5000"/>
          </a:blip>
          <a:stretch>
            <a:fillRect/>
          </a:stretch>
        </p:blipFill>
        <p:spPr>
          <a:xfrm>
            <a:off x="0" y="-704850"/>
            <a:ext cx="1310505" cy="21268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" descr="Image">
            <a:extLst>
              <a:ext uri="{FF2B5EF4-FFF2-40B4-BE49-F238E27FC236}">
                <a16:creationId xmlns:a16="http://schemas.microsoft.com/office/drawing/2014/main" id="{460C15C7-C373-C8A0-7CCF-CB2DAF97876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5000"/>
          </a:blip>
          <a:stretch>
            <a:fillRect/>
          </a:stretch>
        </p:blipFill>
        <p:spPr>
          <a:xfrm rot="15918453">
            <a:off x="5927920" y="-440869"/>
            <a:ext cx="1154991" cy="18744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mage" descr="Image">
            <a:extLst>
              <a:ext uri="{FF2B5EF4-FFF2-40B4-BE49-F238E27FC236}">
                <a16:creationId xmlns:a16="http://schemas.microsoft.com/office/drawing/2014/main" id="{842A15F0-E39A-70B6-3587-C6783B76EEA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</a:blip>
          <a:stretch>
            <a:fillRect/>
          </a:stretch>
        </p:blipFill>
        <p:spPr>
          <a:xfrm rot="351645">
            <a:off x="8050782" y="975305"/>
            <a:ext cx="1042624" cy="6113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Image" descr="Image">
            <a:extLst>
              <a:ext uri="{FF2B5EF4-FFF2-40B4-BE49-F238E27FC236}">
                <a16:creationId xmlns:a16="http://schemas.microsoft.com/office/drawing/2014/main" id="{B315172C-E13B-36BC-7CE8-979E7BFEC4B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75000"/>
          </a:blip>
          <a:stretch>
            <a:fillRect/>
          </a:stretch>
        </p:blipFill>
        <p:spPr>
          <a:xfrm rot="351645">
            <a:off x="6278425" y="5110365"/>
            <a:ext cx="1473613" cy="8640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Image" descr="Image">
            <a:extLst>
              <a:ext uri="{FF2B5EF4-FFF2-40B4-BE49-F238E27FC236}">
                <a16:creationId xmlns:a16="http://schemas.microsoft.com/office/drawing/2014/main" id="{02A2524C-4DBA-03B1-06D8-B591AC1A73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75000"/>
          </a:blip>
          <a:stretch>
            <a:fillRect/>
          </a:stretch>
        </p:blipFill>
        <p:spPr>
          <a:xfrm rot="12229980">
            <a:off x="10974563" y="4475524"/>
            <a:ext cx="1935769" cy="11237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Image" descr="Image">
            <a:extLst>
              <a:ext uri="{FF2B5EF4-FFF2-40B4-BE49-F238E27FC236}">
                <a16:creationId xmlns:a16="http://schemas.microsoft.com/office/drawing/2014/main" id="{CC7EEE28-9231-66EA-7BA9-5D3A3FD5C2D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75000"/>
          </a:blip>
          <a:stretch>
            <a:fillRect/>
          </a:stretch>
        </p:blipFill>
        <p:spPr>
          <a:xfrm rot="9682096">
            <a:off x="11292705" y="1647243"/>
            <a:ext cx="2037162" cy="1182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Image" descr="Image">
            <a:extLst>
              <a:ext uri="{FF2B5EF4-FFF2-40B4-BE49-F238E27FC236}">
                <a16:creationId xmlns:a16="http://schemas.microsoft.com/office/drawing/2014/main" id="{2DC7768C-8629-E334-4383-4627975D82B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75000"/>
          </a:blip>
          <a:stretch>
            <a:fillRect/>
          </a:stretch>
        </p:blipFill>
        <p:spPr>
          <a:xfrm>
            <a:off x="10830064" y="-527153"/>
            <a:ext cx="1391988" cy="1771448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ekstfelt 8">
            <a:extLst>
              <a:ext uri="{FF2B5EF4-FFF2-40B4-BE49-F238E27FC236}">
                <a16:creationId xmlns:a16="http://schemas.microsoft.com/office/drawing/2014/main" id="{1E4736CB-ACE3-FCB8-EB3A-2075C1DBF7FA}"/>
              </a:ext>
            </a:extLst>
          </p:cNvPr>
          <p:cNvSpPr txBox="1"/>
          <p:nvPr userDrawn="1"/>
        </p:nvSpPr>
        <p:spPr>
          <a:xfrm>
            <a:off x="9217949" y="5957926"/>
            <a:ext cx="16121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900">
                <a:solidFill>
                  <a:schemeClr val="bg1"/>
                </a:solidFill>
                <a:latin typeface="Chalet-LondonNineteenSixty" pitchFamily="2" charset="0"/>
              </a:rPr>
              <a:t>Plus-Plus A/S</a:t>
            </a:r>
          </a:p>
          <a:p>
            <a:pPr algn="r"/>
            <a:r>
              <a:rPr lang="da-DK" sz="900">
                <a:solidFill>
                  <a:schemeClr val="bg1"/>
                </a:solidFill>
                <a:latin typeface="Chalet-LondonNineteenSixty" pitchFamily="2" charset="0"/>
              </a:rPr>
              <a:t>Borupvej 20</a:t>
            </a:r>
          </a:p>
          <a:p>
            <a:pPr algn="r"/>
            <a:r>
              <a:rPr lang="da-DK" sz="900">
                <a:solidFill>
                  <a:schemeClr val="bg1"/>
                </a:solidFill>
                <a:latin typeface="Chalet-LondonNineteenSixty" pitchFamily="2" charset="0"/>
              </a:rPr>
              <a:t>DK-4300 Holbæk</a:t>
            </a:r>
          </a:p>
          <a:p>
            <a:pPr algn="r"/>
            <a:r>
              <a:rPr lang="da-DK" sz="900">
                <a:solidFill>
                  <a:schemeClr val="bg1"/>
                </a:solidFill>
                <a:latin typeface="Chalet-LondonNineteenSixty" pitchFamily="2" charset="0"/>
              </a:rPr>
              <a:t>Denmark</a:t>
            </a:r>
          </a:p>
          <a:p>
            <a:pPr algn="r"/>
            <a:r>
              <a:rPr lang="da-DK" sz="900">
                <a:solidFill>
                  <a:schemeClr val="bg1"/>
                </a:solidFill>
                <a:latin typeface="Chalet-LondonNineteenSixty" pitchFamily="2" charset="0"/>
              </a:rPr>
              <a:t>www.plus-plus.com</a:t>
            </a:r>
          </a:p>
        </p:txBody>
      </p:sp>
      <p:pic>
        <p:nvPicPr>
          <p:cNvPr id="5" name="Bildobjekt 4" descr="En bild som visar Teckensnitt, Grafik, text, grafisk design&#10;&#10;Automatiskt genererad beskrivning">
            <a:extLst>
              <a:ext uri="{FF2B5EF4-FFF2-40B4-BE49-F238E27FC236}">
                <a16:creationId xmlns:a16="http://schemas.microsoft.com/office/drawing/2014/main" id="{4F5DD043-6CB7-3702-7BC1-21333889443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738" y="1943152"/>
            <a:ext cx="4766422" cy="2817707"/>
          </a:xfrm>
          <a:prstGeom prst="rect">
            <a:avLst/>
          </a:prstGeom>
        </p:spPr>
      </p:pic>
      <p:pic>
        <p:nvPicPr>
          <p:cNvPr id="24" name="Bildobjekt 23" descr="En bild som visar Barnkonst, kollage, skärmbild, tecknad serie&#10;&#10;Automatiskt genererad beskrivning">
            <a:extLst>
              <a:ext uri="{FF2B5EF4-FFF2-40B4-BE49-F238E27FC236}">
                <a16:creationId xmlns:a16="http://schemas.microsoft.com/office/drawing/2014/main" id="{C39D3B8D-92AA-9982-0605-8E66C94DB60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09" y="-115244"/>
            <a:ext cx="6551556" cy="6858000"/>
          </a:xfrm>
          <a:prstGeom prst="rect">
            <a:avLst/>
          </a:prstGeom>
        </p:spPr>
      </p:pic>
      <p:pic>
        <p:nvPicPr>
          <p:cNvPr id="26" name="Bildobjekt 25" descr="En bild som visar Teckensnitt, symbol, Grafik, grafisk design&#10;&#10;Automatiskt genererad beskrivning">
            <a:extLst>
              <a:ext uri="{FF2B5EF4-FFF2-40B4-BE49-F238E27FC236}">
                <a16:creationId xmlns:a16="http://schemas.microsoft.com/office/drawing/2014/main" id="{5C3733F7-99A6-52A0-22D1-2F53D381F76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360" y="6135614"/>
            <a:ext cx="1072898" cy="438913"/>
          </a:xfrm>
          <a:prstGeom prst="rect">
            <a:avLst/>
          </a:prstGeom>
        </p:spPr>
      </p:pic>
      <p:pic>
        <p:nvPicPr>
          <p:cNvPr id="28" name="Bildobjekt 27" descr="En bild som visar Teckensnitt, Grafik, logotyp, symbol&#10;&#10;Automatiskt genererad beskrivning">
            <a:extLst>
              <a:ext uri="{FF2B5EF4-FFF2-40B4-BE49-F238E27FC236}">
                <a16:creationId xmlns:a16="http://schemas.microsoft.com/office/drawing/2014/main" id="{0C464B73-09AB-7CC0-30A9-BBB04187781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604" y="6107934"/>
            <a:ext cx="1146050" cy="390145"/>
          </a:xfrm>
          <a:prstGeom prst="rect">
            <a:avLst/>
          </a:prstGeom>
        </p:spPr>
      </p:pic>
      <p:sp>
        <p:nvSpPr>
          <p:cNvPr id="31" name="Tekstfelt 8">
            <a:extLst>
              <a:ext uri="{FF2B5EF4-FFF2-40B4-BE49-F238E27FC236}">
                <a16:creationId xmlns:a16="http://schemas.microsoft.com/office/drawing/2014/main" id="{262179B4-B3EA-A8EE-E0A8-9F5C7DB3FE3E}"/>
              </a:ext>
            </a:extLst>
          </p:cNvPr>
          <p:cNvSpPr txBox="1"/>
          <p:nvPr userDrawn="1"/>
        </p:nvSpPr>
        <p:spPr>
          <a:xfrm>
            <a:off x="8059183" y="6422515"/>
            <a:ext cx="1612115" cy="509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lnSpc>
                <a:spcPts val="1600"/>
              </a:lnSpc>
            </a:pPr>
            <a:r>
              <a:rPr lang="en-US" sz="1400" b="0" i="0" u="none" strike="noStrike" baseline="30000">
                <a:solidFill>
                  <a:srgbClr val="FFFFFF"/>
                </a:solidFill>
                <a:latin typeface="Avenir Medium" panose="02000603020000020003" pitchFamily="2" charset="0"/>
              </a:rPr>
              <a:t>@plusplus_official</a:t>
            </a:r>
          </a:p>
          <a:p>
            <a:pPr marR="0" algn="ctr" rtl="0">
              <a:lnSpc>
                <a:spcPts val="1600"/>
              </a:lnSpc>
            </a:pPr>
            <a:r>
              <a:rPr lang="en-US" sz="1400" b="0" i="0" u="none" strike="noStrike" baseline="30000">
                <a:solidFill>
                  <a:srgbClr val="FFFFFF"/>
                </a:solidFill>
                <a:latin typeface="Avenir Medium" panose="02000603020000020003" pitchFamily="2" charset="0"/>
              </a:rPr>
              <a:t>#plusplustoy</a:t>
            </a:r>
            <a:endParaRPr lang="da-DK" sz="700">
              <a:solidFill>
                <a:schemeClr val="bg1"/>
              </a:solidFill>
              <a:latin typeface="Chalet-LondonNineteenSixt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978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En bild som visar klädsel, person, inomhus, leka&#10;&#10;AI-genererat innehåll kan vara felaktigt.">
            <a:extLst>
              <a:ext uri="{FF2B5EF4-FFF2-40B4-BE49-F238E27FC236}">
                <a16:creationId xmlns:a16="http://schemas.microsoft.com/office/drawing/2014/main" id="{8F915711-6693-6E02-3642-B0320C6E6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" t="14362" r="39" b="5852"/>
          <a:stretch>
            <a:fillRect/>
          </a:stretch>
        </p:blipFill>
        <p:spPr>
          <a:xfrm>
            <a:off x="-3949" y="-45111"/>
            <a:ext cx="12202085" cy="6858000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4500456B-AFE4-CA5B-AECD-BA52EFED4C36}"/>
              </a:ext>
            </a:extLst>
          </p:cNvPr>
          <p:cNvSpPr txBox="1"/>
          <p:nvPr/>
        </p:nvSpPr>
        <p:spPr>
          <a:xfrm>
            <a:off x="-178636" y="1597729"/>
            <a:ext cx="12549269" cy="36625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sv-SE" sz="23200" dirty="0">
                <a:ln w="57150">
                  <a:solidFill>
                    <a:schemeClr val="bg1"/>
                  </a:solidFill>
                </a:ln>
                <a:noFill/>
                <a:latin typeface="Avenir Next Cyr Heavy" panose="020B0903020202020204" pitchFamily="34" charset="0"/>
              </a:rPr>
              <a:t>K</a:t>
            </a:r>
            <a:r>
              <a:rPr lang="da-DK" sz="23200" dirty="0">
                <a:ln w="57150">
                  <a:solidFill>
                    <a:schemeClr val="bg1"/>
                  </a:solidFill>
                </a:ln>
                <a:noFill/>
                <a:latin typeface="Avenir Next Cyr Heavy" panose="020B0903020202020204" pitchFamily="34" charset="0"/>
              </a:rPr>
              <a:t>ÆMPE</a:t>
            </a:r>
            <a:endParaRPr lang="sv-SE" sz="23200" dirty="0">
              <a:ln w="57150">
                <a:solidFill>
                  <a:schemeClr val="bg1"/>
                </a:solidFill>
              </a:ln>
              <a:noFill/>
              <a:latin typeface="Avenir Next Cyr Heavy" panose="020B0903020202020204" pitchFamily="34" charset="0"/>
            </a:endParaRPr>
          </a:p>
        </p:txBody>
      </p:sp>
      <p:pic>
        <p:nvPicPr>
          <p:cNvPr id="7" name="Bildobjekt 6" descr="En bild som visar Teckensnitt, symbol, Grafik, grafisk design&#10;&#10;Automatiskt genererad beskrivning">
            <a:extLst>
              <a:ext uri="{FF2B5EF4-FFF2-40B4-BE49-F238E27FC236}">
                <a16:creationId xmlns:a16="http://schemas.microsoft.com/office/drawing/2014/main" id="{4CBBC993-EFDA-54F7-AAEC-A6EE44BE15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332" y="6371151"/>
            <a:ext cx="1072898" cy="43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92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E7F74809-5FF2-1A51-3728-8DFA8B1A8FB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16012" y="1521229"/>
            <a:ext cx="5314285" cy="4832070"/>
          </a:xfrm>
        </p:spPr>
        <p:txBody>
          <a:bodyPr/>
          <a:lstStyle/>
          <a:p>
            <a:r>
              <a:rPr lang="en-US" b="1" dirty="0"/>
              <a:t>Discover KÆMPE – The Plus-Plus Experience, Super-Sized!</a:t>
            </a:r>
          </a:p>
          <a:p>
            <a:endParaRPr lang="en-US" dirty="0"/>
          </a:p>
          <a:p>
            <a:r>
              <a:rPr lang="en-US" dirty="0"/>
              <a:t>One shape, a whole new size! </a:t>
            </a:r>
          </a:p>
          <a:p>
            <a:endParaRPr lang="en-US" dirty="0"/>
          </a:p>
          <a:p>
            <a:r>
              <a:rPr lang="en-US" dirty="0"/>
              <a:t>KÆMPE takes creativity and play to an entirely new level. Whether indoors or outdoors, these oversized Plus-Plus pieces offer endless fun, development, and open-ended play for every stage of childhood.</a:t>
            </a:r>
          </a:p>
          <a:p>
            <a:endParaRPr lang="da-DK" dirty="0"/>
          </a:p>
        </p:txBody>
      </p:sp>
      <p:pic>
        <p:nvPicPr>
          <p:cNvPr id="10" name="Bildobjekt 9" descr="En bild som visar klädsel, person, leka, småbarn&#10;&#10;AI-genererat innehåll kan vara felaktigt.">
            <a:extLst>
              <a:ext uri="{FF2B5EF4-FFF2-40B4-BE49-F238E27FC236}">
                <a16:creationId xmlns:a16="http://schemas.microsoft.com/office/drawing/2014/main" id="{54FF252E-088B-7374-5C10-C83AA19CE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368" y="0"/>
            <a:ext cx="4849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55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8A63F55-6DF0-71F9-5ABC-2F84CB7211B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446851" y="1835862"/>
            <a:ext cx="5845227" cy="4832070"/>
          </a:xfrm>
        </p:spPr>
        <p:txBody>
          <a:bodyPr/>
          <a:lstStyle/>
          <a:p>
            <a:r>
              <a:rPr lang="en-US" b="1" dirty="0"/>
              <a:t>KÆMPE [KEM-</a:t>
            </a:r>
            <a:r>
              <a:rPr lang="en-US" b="1" dirty="0" err="1"/>
              <a:t>peh</a:t>
            </a:r>
            <a:r>
              <a:rPr lang="en-US" b="1" dirty="0"/>
              <a:t>], </a:t>
            </a:r>
            <a:r>
              <a:rPr lang="en-US" dirty="0"/>
              <a:t>the Danish word for “giant”, is the perfect name for the largest innovation in the Plus-Plus universe. With the same iconic shape in a whole new scale, KÆMPE brings creativity, play, and learning to new heights.</a:t>
            </a:r>
            <a:endParaRPr lang="da-DK" dirty="0"/>
          </a:p>
          <a:p>
            <a:r>
              <a:rPr lang="en-US" dirty="0"/>
              <a:t>Each piece measures an impressive 29 cm in length and 17.4 cm in width, making it ideal for small hands and big ideas. </a:t>
            </a:r>
          </a:p>
          <a:p>
            <a:r>
              <a:rPr lang="en-US" dirty="0"/>
              <a:t>Designed for children aged 2 and up, KÆMPE is perfect for both indoor and outdoor use—in homes, schools, kindergartens, libraries, public spaces, and anywhere creativity is welcome.</a:t>
            </a:r>
            <a:endParaRPr lang="da-DK" dirty="0"/>
          </a:p>
          <a:p>
            <a:endParaRPr lang="da-DK" dirty="0"/>
          </a:p>
        </p:txBody>
      </p:sp>
      <p:pic>
        <p:nvPicPr>
          <p:cNvPr id="9" name="Bildobjekt 8" descr="En bild som visar person, Människoansikte, småbarn, klädsel&#10;&#10;AI-genererat innehåll kan vara felaktigt.">
            <a:extLst>
              <a:ext uri="{FF2B5EF4-FFF2-40B4-BE49-F238E27FC236}">
                <a16:creationId xmlns:a16="http://schemas.microsoft.com/office/drawing/2014/main" id="{D9DEE615-F6A0-9842-F7CE-B026E6918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0" y="0"/>
            <a:ext cx="47642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205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6D94490-4BDD-E558-C7F8-27D32480AAA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708490" y="2084439"/>
            <a:ext cx="4208206" cy="4268860"/>
          </a:xfrm>
        </p:spPr>
        <p:txBody>
          <a:bodyPr/>
          <a:lstStyle/>
          <a:p>
            <a:r>
              <a:rPr lang="en-US" b="1" dirty="0"/>
              <a:t>Same genius shape – just bigger</a:t>
            </a:r>
          </a:p>
          <a:p>
            <a:r>
              <a:rPr lang="en-US" dirty="0"/>
              <a:t>KÆMPE uses the exact same unique interlocking shape as every Plus-Plus piece. That means anything you can build with regular Plus-Plus, you can also build with KÆMPE—only bigger. </a:t>
            </a:r>
          </a:p>
          <a:p>
            <a:r>
              <a:rPr lang="en-US" dirty="0"/>
              <a:t>From flat mosaics to complex 3D creations, the creative possibilities remain endless.</a:t>
            </a:r>
            <a:endParaRPr lang="da-DK" dirty="0"/>
          </a:p>
          <a:p>
            <a:endParaRPr lang="da-DK" dirty="0"/>
          </a:p>
        </p:txBody>
      </p:sp>
      <p:pic>
        <p:nvPicPr>
          <p:cNvPr id="5" name="Bildobjekt 4" descr="En bild som visar leka, pojke, småbarn, klädsel&#10;&#10;AI-genererat innehåll kan vara felaktigt.">
            <a:extLst>
              <a:ext uri="{FF2B5EF4-FFF2-40B4-BE49-F238E27FC236}">
                <a16:creationId xmlns:a16="http://schemas.microsoft.com/office/drawing/2014/main" id="{5917EFB6-3C89-8A80-6125-5DAA13C3BE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288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474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6A52175-7807-07CD-7B46-FC834131222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787149" y="432619"/>
            <a:ext cx="4070554" cy="5784851"/>
          </a:xfrm>
        </p:spPr>
        <p:txBody>
          <a:bodyPr lIns="91440" tIns="45720" rIns="91440" bIns="45720" anchor="t"/>
          <a:lstStyle/>
          <a:p>
            <a:r>
              <a:rPr lang="en-US" b="1" dirty="0"/>
              <a:t>Why choose KÆMPE?</a:t>
            </a:r>
          </a:p>
          <a:p>
            <a:pPr marL="285750" indent="-285750">
              <a:buChar char="•"/>
            </a:pPr>
            <a:r>
              <a:rPr lang="en-US" dirty="0"/>
              <a:t>Encourages Development: Promotes motor skills, visual-spatial intelligence, cooperation, and imaginative thinking.</a:t>
            </a:r>
            <a:endParaRPr lang="da-DK"/>
          </a:p>
          <a:p>
            <a:pPr marL="285750" indent="-285750">
              <a:buChar char="•"/>
            </a:pPr>
            <a:r>
              <a:rPr lang="en-US" dirty="0"/>
              <a:t>Build in 2D or 3D: Create everything from simple shapes to large-scale structures.</a:t>
            </a:r>
            <a:endParaRPr lang="da-DK"/>
          </a:p>
          <a:p>
            <a:pPr marL="285750" indent="-285750">
              <a:buChar char="•"/>
            </a:pPr>
            <a:r>
              <a:rPr lang="en-US" dirty="0"/>
              <a:t>Lightweight yet Strong: Made from high-quality PE plastic—easy for children to handle and strong enough to sit or climb on.</a:t>
            </a:r>
            <a:endParaRPr lang="da-DK"/>
          </a:p>
          <a:p>
            <a:pPr marL="285750" indent="-285750">
              <a:buChar char="•"/>
            </a:pPr>
            <a:r>
              <a:rPr lang="en-US" dirty="0"/>
              <a:t>Safe and Sustainable: Proudly made in Denmark using 100% wind power. Free from BPA, PVC, and phthalates. </a:t>
            </a:r>
            <a:endParaRPr lang="da-DK"/>
          </a:p>
          <a:p>
            <a:pPr marL="285750" indent="-285750">
              <a:buChar char="•"/>
            </a:pPr>
            <a:r>
              <a:rPr lang="en-US" dirty="0"/>
              <a:t>Versatile for Any Space: Suitable for homes, educational environments, playrooms, and public installations.</a:t>
            </a:r>
            <a:endParaRPr lang="da-DK"/>
          </a:p>
        </p:txBody>
      </p:sp>
      <p:pic>
        <p:nvPicPr>
          <p:cNvPr id="5" name="Bildobjekt 4" descr="En bild som visar klädsel, person, Människoansikte, pojke&#10;&#10;AI-genererat innehåll kan vara felaktigt.">
            <a:extLst>
              <a:ext uri="{FF2B5EF4-FFF2-40B4-BE49-F238E27FC236}">
                <a16:creationId xmlns:a16="http://schemas.microsoft.com/office/drawing/2014/main" id="{425622ED-8BC9-CE67-3935-2BA32125B4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831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556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2D2C6F-8EEC-3D8F-8BE7-0143E804130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24232" y="2225039"/>
            <a:ext cx="5840362" cy="4128259"/>
          </a:xfrm>
        </p:spPr>
        <p:txBody>
          <a:bodyPr/>
          <a:lstStyle/>
          <a:p>
            <a:r>
              <a:rPr lang="en-US" b="1" dirty="0"/>
              <a:t>KÆMPE is more than a toy</a:t>
            </a:r>
            <a:r>
              <a:rPr lang="en-US" dirty="0"/>
              <a:t>—it’s an educational tool, a creative outlet, and even a playful piece of furniture. Children love building towers, animals, vehicles, and entire imaginary worlds with these colorful oversized pieces.</a:t>
            </a:r>
            <a:endParaRPr lang="da-DK" dirty="0"/>
          </a:p>
          <a:p>
            <a:r>
              <a:rPr lang="en-US" dirty="0"/>
              <a:t>Invite kids to step into a world of their own making—where the only limit is the size of their imagination.</a:t>
            </a:r>
            <a:endParaRPr lang="da-DK" dirty="0"/>
          </a:p>
          <a:p>
            <a:endParaRPr lang="da-DK" dirty="0"/>
          </a:p>
        </p:txBody>
      </p:sp>
      <p:pic>
        <p:nvPicPr>
          <p:cNvPr id="7" name="Bildobjekt 6" descr="En bild som visar Barnleksaker, inomhus, leksak, golv&#10;&#10;AI-genererat innehåll kan vara felaktigt.">
            <a:extLst>
              <a:ext uri="{FF2B5EF4-FFF2-40B4-BE49-F238E27FC236}">
                <a16:creationId xmlns:a16="http://schemas.microsoft.com/office/drawing/2014/main" id="{F7890E93-A97C-5EA8-E138-8AF010556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546" y="0"/>
            <a:ext cx="47634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926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 descr="En bild som visar inomhus, pojke, småbarn, leka&#10;&#10;AI-genererat innehåll kan vara felaktigt.">
            <a:extLst>
              <a:ext uri="{FF2B5EF4-FFF2-40B4-BE49-F238E27FC236}">
                <a16:creationId xmlns:a16="http://schemas.microsoft.com/office/drawing/2014/main" id="{D8ADBF92-91A2-D47C-7526-B7F686225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772" y="3110963"/>
            <a:ext cx="2498024" cy="3747037"/>
          </a:xfrm>
          <a:prstGeom prst="rect">
            <a:avLst/>
          </a:prstGeom>
        </p:spPr>
      </p:pic>
      <p:pic>
        <p:nvPicPr>
          <p:cNvPr id="3" name="Bildobjekt 2" descr="En bild som visar leksak, Byggkloss, inomhus&#10;&#10;AI-genererat innehåll kan vara felaktigt.">
            <a:extLst>
              <a:ext uri="{FF2B5EF4-FFF2-40B4-BE49-F238E27FC236}">
                <a16:creationId xmlns:a16="http://schemas.microsoft.com/office/drawing/2014/main" id="{110508B5-ACB5-D9E9-099E-18BB0A394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60083" cy="3903406"/>
          </a:xfrm>
          <a:prstGeom prst="rect">
            <a:avLst/>
          </a:prstGeom>
        </p:spPr>
      </p:pic>
      <p:pic>
        <p:nvPicPr>
          <p:cNvPr id="5" name="Bildobjekt 4" descr="En bild som visar Byggkloss, leksak, inomhus&#10;&#10;AI-genererat innehåll kan vara felaktigt.">
            <a:extLst>
              <a:ext uri="{FF2B5EF4-FFF2-40B4-BE49-F238E27FC236}">
                <a16:creationId xmlns:a16="http://schemas.microsoft.com/office/drawing/2014/main" id="{0DF6018F-7C77-40B5-07C3-0E32BBF0BF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083" y="0"/>
            <a:ext cx="4764285" cy="6858000"/>
          </a:xfrm>
          <a:prstGeom prst="rect">
            <a:avLst/>
          </a:prstGeom>
        </p:spPr>
      </p:pic>
      <p:pic>
        <p:nvPicPr>
          <p:cNvPr id="8" name="Bildobjekt 7" descr="En bild som visar inomhus, vägg, soffa, möbler&#10;&#10;AI-genererat innehåll kan vara felaktigt.">
            <a:extLst>
              <a:ext uri="{FF2B5EF4-FFF2-40B4-BE49-F238E27FC236}">
                <a16:creationId xmlns:a16="http://schemas.microsoft.com/office/drawing/2014/main" id="{9E1F1BD6-6CC4-1536-0109-03FBABCCD8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69" y="1"/>
            <a:ext cx="4667632" cy="3111088"/>
          </a:xfrm>
          <a:prstGeom prst="rect">
            <a:avLst/>
          </a:prstGeom>
        </p:spPr>
      </p:pic>
      <p:pic>
        <p:nvPicPr>
          <p:cNvPr id="10" name="Bildobjekt 9" descr="En bild som visar inomhus, Byggkloss, Barnleksaker, vägg&#10;&#10;AI-genererat innehåll kan vara felaktigt.">
            <a:extLst>
              <a:ext uri="{FF2B5EF4-FFF2-40B4-BE49-F238E27FC236}">
                <a16:creationId xmlns:a16="http://schemas.microsoft.com/office/drawing/2014/main" id="{812A3C70-A8B6-38ED-BBE8-43D997F206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5"/>
          <a:stretch>
            <a:fillRect/>
          </a:stretch>
        </p:blipFill>
        <p:spPr>
          <a:xfrm>
            <a:off x="7524368" y="3111089"/>
            <a:ext cx="2406213" cy="3747034"/>
          </a:xfrm>
          <a:prstGeom prst="rect">
            <a:avLst/>
          </a:prstGeom>
        </p:spPr>
      </p:pic>
      <p:pic>
        <p:nvPicPr>
          <p:cNvPr id="12" name="Bildobjekt 11" descr="En bild som visar klädsel, person, Människoansikte, inomhus&#10;&#10;AI-genererat innehåll kan vara felaktigt.">
            <a:extLst>
              <a:ext uri="{FF2B5EF4-FFF2-40B4-BE49-F238E27FC236}">
                <a16:creationId xmlns:a16="http://schemas.microsoft.com/office/drawing/2014/main" id="{A04AEE2D-77A6-2E65-20D3-C01C65B80A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2" b="8458"/>
          <a:stretch>
            <a:fillRect/>
          </a:stretch>
        </p:blipFill>
        <p:spPr>
          <a:xfrm>
            <a:off x="-5925" y="3657600"/>
            <a:ext cx="2772057" cy="3200401"/>
          </a:xfrm>
          <a:prstGeom prst="rect">
            <a:avLst/>
          </a:prstGeom>
        </p:spPr>
      </p:pic>
      <p:cxnSp>
        <p:nvCxnSpPr>
          <p:cNvPr id="4" name="Rak koppling 3">
            <a:extLst>
              <a:ext uri="{FF2B5EF4-FFF2-40B4-BE49-F238E27FC236}">
                <a16:creationId xmlns:a16="http://schemas.microsoft.com/office/drawing/2014/main" id="{8905579D-9AEA-9467-6D00-2802317AEDB8}"/>
              </a:ext>
            </a:extLst>
          </p:cNvPr>
          <p:cNvCxnSpPr>
            <a:cxnSpLocks/>
          </p:cNvCxnSpPr>
          <p:nvPr/>
        </p:nvCxnSpPr>
        <p:spPr>
          <a:xfrm>
            <a:off x="2760083" y="0"/>
            <a:ext cx="0" cy="68580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183AF306-4AAE-2028-9481-73E7FF7943C0}"/>
              </a:ext>
            </a:extLst>
          </p:cNvPr>
          <p:cNvCxnSpPr>
            <a:cxnSpLocks/>
          </p:cNvCxnSpPr>
          <p:nvPr/>
        </p:nvCxnSpPr>
        <p:spPr>
          <a:xfrm>
            <a:off x="7546167" y="-2"/>
            <a:ext cx="0" cy="68580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252292F1-1BFA-B43C-C986-F70F79EAE202}"/>
              </a:ext>
            </a:extLst>
          </p:cNvPr>
          <p:cNvCxnSpPr>
            <a:cxnSpLocks/>
          </p:cNvCxnSpPr>
          <p:nvPr/>
        </p:nvCxnSpPr>
        <p:spPr>
          <a:xfrm>
            <a:off x="9932716" y="3110963"/>
            <a:ext cx="0" cy="3747037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k koppling 12">
            <a:extLst>
              <a:ext uri="{FF2B5EF4-FFF2-40B4-BE49-F238E27FC236}">
                <a16:creationId xmlns:a16="http://schemas.microsoft.com/office/drawing/2014/main" id="{7F7C9F90-BC83-C267-9F2D-671ABD153CDA}"/>
              </a:ext>
            </a:extLst>
          </p:cNvPr>
          <p:cNvCxnSpPr>
            <a:cxnSpLocks/>
          </p:cNvCxnSpPr>
          <p:nvPr/>
        </p:nvCxnSpPr>
        <p:spPr>
          <a:xfrm>
            <a:off x="-5925" y="3657600"/>
            <a:ext cx="2766008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k koppling 17">
            <a:extLst>
              <a:ext uri="{FF2B5EF4-FFF2-40B4-BE49-F238E27FC236}">
                <a16:creationId xmlns:a16="http://schemas.microsoft.com/office/drawing/2014/main" id="{6E62394A-5819-E82D-ABF8-779F10EA1DB6}"/>
              </a:ext>
            </a:extLst>
          </p:cNvPr>
          <p:cNvCxnSpPr>
            <a:cxnSpLocks/>
          </p:cNvCxnSpPr>
          <p:nvPr/>
        </p:nvCxnSpPr>
        <p:spPr>
          <a:xfrm>
            <a:off x="7546167" y="3110963"/>
            <a:ext cx="4645833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k koppling 19">
            <a:extLst>
              <a:ext uri="{FF2B5EF4-FFF2-40B4-BE49-F238E27FC236}">
                <a16:creationId xmlns:a16="http://schemas.microsoft.com/office/drawing/2014/main" id="{9F5E73B4-4BBF-68CC-62B6-0B82AF40B090}"/>
              </a:ext>
            </a:extLst>
          </p:cNvPr>
          <p:cNvCxnSpPr>
            <a:cxnSpLocks/>
          </p:cNvCxnSpPr>
          <p:nvPr/>
        </p:nvCxnSpPr>
        <p:spPr>
          <a:xfrm>
            <a:off x="0" y="-2"/>
            <a:ext cx="0" cy="68580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k koppling 20">
            <a:extLst>
              <a:ext uri="{FF2B5EF4-FFF2-40B4-BE49-F238E27FC236}">
                <a16:creationId xmlns:a16="http://schemas.microsoft.com/office/drawing/2014/main" id="{4E07E054-FF87-9021-449F-B31B4E36C1C9}"/>
              </a:ext>
            </a:extLst>
          </p:cNvPr>
          <p:cNvCxnSpPr>
            <a:cxnSpLocks/>
          </p:cNvCxnSpPr>
          <p:nvPr/>
        </p:nvCxnSpPr>
        <p:spPr>
          <a:xfrm>
            <a:off x="12192000" y="-2"/>
            <a:ext cx="0" cy="690467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k koppling 22">
            <a:extLst>
              <a:ext uri="{FF2B5EF4-FFF2-40B4-BE49-F238E27FC236}">
                <a16:creationId xmlns:a16="http://schemas.microsoft.com/office/drawing/2014/main" id="{A3EAA870-8A88-03B6-837A-63629F0F8E9E}"/>
              </a:ext>
            </a:extLst>
          </p:cNvPr>
          <p:cNvCxnSpPr>
            <a:cxnSpLocks/>
          </p:cNvCxnSpPr>
          <p:nvPr/>
        </p:nvCxnSpPr>
        <p:spPr>
          <a:xfrm>
            <a:off x="-43544" y="6839352"/>
            <a:ext cx="12192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k koppling 25">
            <a:extLst>
              <a:ext uri="{FF2B5EF4-FFF2-40B4-BE49-F238E27FC236}">
                <a16:creationId xmlns:a16="http://schemas.microsoft.com/office/drawing/2014/main" id="{64C04DA8-B557-01A6-C07D-61CB46192AC9}"/>
              </a:ext>
            </a:extLst>
          </p:cNvPr>
          <p:cNvCxnSpPr>
            <a:cxnSpLocks/>
          </p:cNvCxnSpPr>
          <p:nvPr/>
        </p:nvCxnSpPr>
        <p:spPr>
          <a:xfrm>
            <a:off x="-43544" y="18647"/>
            <a:ext cx="1225734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185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10652-9B7C-3F37-98CC-2AB7E332D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">
            <a:extLst>
              <a:ext uri="{FF2B5EF4-FFF2-40B4-BE49-F238E27FC236}">
                <a16:creationId xmlns:a16="http://schemas.microsoft.com/office/drawing/2014/main" id="{11460A50-6B09-6FA2-7975-D28D6E43F53C}"/>
              </a:ext>
            </a:extLst>
          </p:cNvPr>
          <p:cNvSpPr/>
          <p:nvPr/>
        </p:nvSpPr>
        <p:spPr>
          <a:xfrm>
            <a:off x="6753226" y="685800"/>
            <a:ext cx="4968324" cy="5349239"/>
          </a:xfrm>
          <a:prstGeom prst="roundRect">
            <a:avLst>
              <a:gd name="adj" fmla="val 2816"/>
            </a:avLst>
          </a:prstGeom>
          <a:solidFill>
            <a:srgbClr val="D5D5D5">
              <a:alpha val="30196"/>
            </a:srgbClr>
          </a:solidFill>
          <a:ln w="12700">
            <a:miter lim="400000"/>
          </a:ln>
        </p:spPr>
        <p:txBody>
          <a:bodyPr lIns="50800" tIns="50800" rIns="50800" bIns="50800" anchor="t"/>
          <a:lstStyle/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Regular"/>
              <a:sym typeface="Avenir Next Regular"/>
            </a:endParaRPr>
          </a:p>
          <a:p>
            <a:pPr lvl="0">
              <a:defRPr/>
            </a:pPr>
            <a:r>
              <a:rPr lang="fr-FR" sz="2000" dirty="0">
                <a:solidFill>
                  <a:srgbClr val="009DD1"/>
                </a:solidFill>
              </a:rPr>
              <a:t>PLUS-PLUS KÆMPE 24 pcs – Educational</a:t>
            </a:r>
          </a:p>
          <a:p>
            <a:pPr lvl="0"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9DD1"/>
                </a:solidFill>
                <a:effectLst/>
                <a:uLnTx/>
                <a:uFillTx/>
                <a:latin typeface="Avenir Next Demi Bold"/>
                <a:ea typeface="+mn-ea"/>
                <a:cs typeface="+mn-cs"/>
                <a:sym typeface="Avenir Next Regular"/>
              </a:rPr>
              <a:t>ITEM # 4410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Explore learning at a bigger scale with Plus-Plus KÆMPE!</a:t>
            </a:r>
            <a:b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KÆMPE introduces the iconic Plus-Plus shape in a giant format designed to support creative learning, physical engagement, and collaborative play in educational environments—both indoors and outdoors. The large, easy-to-handle pieces (29 cm x 17.4 cm) help develop fine and gross motor skills, spatial understanding, and problem-solving through active, hands-on exploration.</a:t>
            </a:r>
            <a:endParaRPr lang="da-DK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Lightweight yet highly durable, KÆMPE is made from high-quality PE and produced in Denmark using 100% wind power, making it a safe and sustainable choice for schools and institutions.</a:t>
            </a:r>
            <a:endParaRPr lang="da-DK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Each pack contains 24 giant KÆMPE pieces – 5 of each color (yellow, green, red, blue) and 4 white, packed in a sturdy carton box suitable for educational use.</a:t>
            </a:r>
            <a:endParaRPr lang="da-DK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Encourage collaboration, creativity, and learning through play with KÆMPE.</a:t>
            </a:r>
            <a:endParaRPr lang="da-DK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KÆMPE [KEM-</a:t>
            </a:r>
            <a:r>
              <a:rPr lang="en-US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peh</a:t>
            </a:r>
            <a:r>
              <a:rPr lang="en-US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] means “giant” in Danish—reflecting both the size and the educational potential of this Plus-Plus set.</a:t>
            </a:r>
            <a:endParaRPr lang="da-DK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Regular"/>
              <a:sym typeface="Avenir Next Regula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009DD1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9DD1"/>
                </a:solidFill>
                <a:effectLst/>
                <a:uLnTx/>
                <a:uFillTx/>
                <a:latin typeface="Avenir Next Demi Bold"/>
                <a:sym typeface="Avenir Next Demi Bold"/>
              </a:rPr>
              <a:t>Ages: 2+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Regular"/>
              <a:sym typeface="Avenir Next Regular"/>
            </a:endParaRPr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4D39B4BE-78CF-80B2-1934-18D99B0B3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0702" y="-219365"/>
            <a:ext cx="1946519" cy="786922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Bildobjekt 5" descr="En bild som visar leka, klädsel, småbarn, pojke&#10;&#10;AI-genererat innehåll kan vara felaktigt.">
            <a:extLst>
              <a:ext uri="{FF2B5EF4-FFF2-40B4-BE49-F238E27FC236}">
                <a16:creationId xmlns:a16="http://schemas.microsoft.com/office/drawing/2014/main" id="{ADD2DDE3-5FD1-196F-5282-F496A8D027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79" y="1362075"/>
            <a:ext cx="5963196" cy="397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24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6" descr="En bild som visar klädsel, person, leka, småbarn&#10;&#10;AI-genererat innehåll kan vara felaktigt.">
            <a:extLst>
              <a:ext uri="{FF2B5EF4-FFF2-40B4-BE49-F238E27FC236}">
                <a16:creationId xmlns:a16="http://schemas.microsoft.com/office/drawing/2014/main" id="{669B216F-6DBF-6F2F-D3FD-FCC5B0981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18" y="482046"/>
            <a:ext cx="3929271" cy="5893907"/>
          </a:xfrm>
          <a:prstGeom prst="rect">
            <a:avLst/>
          </a:prstGeom>
        </p:spPr>
      </p:pic>
      <p:sp>
        <p:nvSpPr>
          <p:cNvPr id="7" name="Rounded Rectangle">
            <a:extLst>
              <a:ext uri="{FF2B5EF4-FFF2-40B4-BE49-F238E27FC236}">
                <a16:creationId xmlns:a16="http://schemas.microsoft.com/office/drawing/2014/main" id="{675D4B70-57DB-AD1D-CAF6-741CEA443D26}"/>
              </a:ext>
            </a:extLst>
          </p:cNvPr>
          <p:cNvSpPr/>
          <p:nvPr/>
        </p:nvSpPr>
        <p:spPr>
          <a:xfrm>
            <a:off x="6266549" y="606033"/>
            <a:ext cx="4968324" cy="5349239"/>
          </a:xfrm>
          <a:prstGeom prst="roundRect">
            <a:avLst>
              <a:gd name="adj" fmla="val 2816"/>
            </a:avLst>
          </a:prstGeom>
          <a:solidFill>
            <a:srgbClr val="D5D5D5">
              <a:alpha val="30196"/>
            </a:srgbClr>
          </a:solidFill>
          <a:ln w="12700">
            <a:miter lim="400000"/>
          </a:ln>
        </p:spPr>
        <p:txBody>
          <a:bodyPr lIns="50800" tIns="50800" rIns="50800" bIns="50800" anchor="t"/>
          <a:lstStyle/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Regular"/>
              <a:sym typeface="Avenir Next Regular"/>
            </a:endParaRPr>
          </a:p>
          <a:p>
            <a:pPr>
              <a:defRPr/>
            </a:pPr>
            <a:r>
              <a:rPr lang="fr-FR" sz="2000" dirty="0">
                <a:solidFill>
                  <a:srgbClr val="009DD1"/>
                </a:solidFill>
                <a:latin typeface="Calibri"/>
                <a:ea typeface="Calibri"/>
                <a:cs typeface="Calibri"/>
                <a:sym typeface="Avenir Next Regular"/>
              </a:rPr>
              <a:t>PLUS-PLUS KÆMPE 24 pcs – Educational</a:t>
            </a:r>
            <a:endParaRPr lang="sv-SE">
              <a:sym typeface="Avenir Next Regular"/>
            </a:endParaRPr>
          </a:p>
          <a:p>
            <a:pPr lvl="0"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9DD1"/>
                </a:solidFill>
                <a:effectLst/>
                <a:uLnTx/>
                <a:uFillTx/>
                <a:latin typeface="Avenir Next Demi Bold"/>
                <a:ea typeface="+mn-ea"/>
                <a:cs typeface="+mn-cs"/>
                <a:sym typeface="Avenir Next Regular"/>
              </a:rPr>
              <a:t>ITEM # 4410</a:t>
            </a:r>
          </a:p>
          <a:p>
            <a:pPr lvl="0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Regular"/>
              <a:sym typeface="Avenir Next Regula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009DD1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r>
              <a:rPr kumimoji="0" lang="sv-SE" b="0" i="0" u="none" strike="noStrike" kern="1200" cap="none" spc="0" normalizeH="0" baseline="0" noProof="0" dirty="0">
                <a:ln>
                  <a:noFill/>
                </a:ln>
                <a:solidFill>
                  <a:srgbClr val="009DD1"/>
                </a:solidFill>
                <a:effectLst/>
                <a:uLnTx/>
                <a:uFillTx/>
                <a:latin typeface="Avenir Next Demi Bold"/>
                <a:sym typeface="Avenir Next Demi Bold"/>
              </a:rPr>
              <a:t>Ages: 2+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009DD1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endParaRPr kumimoji="0" lang="sv-SE" b="0" i="0" u="none" strike="noStrike" kern="1200" cap="none" spc="0" normalizeH="0" baseline="0" noProof="0" dirty="0">
              <a:ln>
                <a:noFill/>
              </a:ln>
              <a:solidFill>
                <a:srgbClr val="009DD1"/>
              </a:solidFill>
              <a:effectLst/>
              <a:uLnTx/>
              <a:uFillTx/>
              <a:latin typeface="Avenir Next Demi Bold"/>
              <a:sym typeface="Avenir Next Demi Bold"/>
            </a:endParaRPr>
          </a:p>
          <a:p>
            <a:pPr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Contents : 24 pcs (5 x red, 5 x blue, 5 x green, 5 x yellow, 4 x white)</a:t>
            </a:r>
          </a:p>
          <a:p>
            <a:pPr>
              <a:buNone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buNone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Carton : 35 x 40 x H 42 cm</a:t>
            </a:r>
          </a:p>
          <a:p>
            <a:pPr>
              <a:buNone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Cartons per pallet: 30</a:t>
            </a:r>
          </a:p>
          <a:p>
            <a:pPr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Height of pallet : 225 cm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Each s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ingle-piece measures: 29 x 17.4 x 5.8 cm</a:t>
            </a:r>
          </a:p>
          <a:p>
            <a:pPr>
              <a:buNone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EAN: 5710409113120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Instruction Leaflet in </a:t>
            </a:r>
            <a:r>
              <a:rPr lang="en-US">
                <a:latin typeface="Calibri" panose="020F0502020204030204" pitchFamily="34" charset="0"/>
                <a:ea typeface="Calibri" panose="020F0502020204030204" pitchFamily="34" charset="0"/>
              </a:rPr>
              <a:t>design stage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buNone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009DD1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 Regular"/>
              <a:sym typeface="Avenir Nex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747171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5977070"/>
      </p:ext>
    </p:extLst>
  </p:cSld>
  <p:clrMapOvr>
    <a:masterClrMapping/>
  </p:clrMapOvr>
</p:sld>
</file>

<file path=ppt/theme/theme1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0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BC76A11E02B14DA11156D8B115E4B3" ma:contentTypeVersion="22" ma:contentTypeDescription="Create a new document." ma:contentTypeScope="" ma:versionID="cb52488ae1d937c630916114a6614207">
  <xsd:schema xmlns:xsd="http://www.w3.org/2001/XMLSchema" xmlns:xs="http://www.w3.org/2001/XMLSchema" xmlns:p="http://schemas.microsoft.com/office/2006/metadata/properties" xmlns:ns2="750878a0-2d13-4fc3-91f9-739d07e6ddcd" xmlns:ns3="34b33a70-d0cb-4c8f-ba87-f0293a083607" targetNamespace="http://schemas.microsoft.com/office/2006/metadata/properties" ma:root="true" ma:fieldsID="5a8ad18aa04fb5ca445c5c51868e3a84" ns2:_="" ns3:_="">
    <xsd:import namespace="750878a0-2d13-4fc3-91f9-739d07e6ddcd"/>
    <xsd:import namespace="34b33a70-d0cb-4c8f-ba87-f0293a0836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0878a0-2d13-4fc3-91f9-739d07e6dd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fc33ab9-bbcc-466c-aeb8-5c04934d8f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b33a70-d0cb-4c8f-ba87-f0293a08360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036880d-d9e2-49a6-b8f4-7c0a7edc3585}" ma:internalName="TaxCatchAll" ma:showField="CatchAllData" ma:web="34b33a70-d0cb-4c8f-ba87-f0293a0836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0878a0-2d13-4fc3-91f9-739d07e6ddcd">
      <Terms xmlns="http://schemas.microsoft.com/office/infopath/2007/PartnerControls"/>
    </lcf76f155ced4ddcb4097134ff3c332f>
    <TaxCatchAll xmlns="34b33a70-d0cb-4c8f-ba87-f0293a083607" xsi:nil="true"/>
  </documentManagement>
</p:properties>
</file>

<file path=customXml/itemProps1.xml><?xml version="1.0" encoding="utf-8"?>
<ds:datastoreItem xmlns:ds="http://schemas.openxmlformats.org/officeDocument/2006/customXml" ds:itemID="{F408B0FC-B63D-46D6-B3ED-50E05177CA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C2C3C54-1AE5-4D1A-985C-12C7846BF4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0878a0-2d13-4fc3-91f9-739d07e6ddcd"/>
    <ds:schemaRef ds:uri="34b33a70-d0cb-4c8f-ba87-f0293a0836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1C57C31-D183-42F8-BB49-F4B6F2486833}">
  <ds:schemaRefs>
    <ds:schemaRef ds:uri="34b33a70-d0cb-4c8f-ba87-f0293a083607"/>
    <ds:schemaRef ds:uri="750878a0-2d13-4fc3-91f9-739d07e6ddc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816</Words>
  <Application>Microsoft Office PowerPoint</Application>
  <PresentationFormat>Widescreen</PresentationFormat>
  <Paragraphs>64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7_Custom Design</vt:lpstr>
      <vt:lpstr>6_Custom Design</vt:lpstr>
      <vt:lpstr>8_Custom Design</vt:lpstr>
      <vt:lpstr>9_Custom Design</vt:lpstr>
      <vt:lpstr>10_Custom Design</vt:lpstr>
      <vt:lpstr>1_White background</vt:lpstr>
      <vt:lpstr>2_White background</vt:lpstr>
      <vt:lpstr>5_Custom Design</vt:lpstr>
      <vt:lpstr>11_Custom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 Sturm</dc:creator>
  <cp:lastModifiedBy>Sandra Cambridge</cp:lastModifiedBy>
  <cp:revision>23</cp:revision>
  <dcterms:created xsi:type="dcterms:W3CDTF">2020-08-31T07:23:20Z</dcterms:created>
  <dcterms:modified xsi:type="dcterms:W3CDTF">2026-10-02T11:21:49Z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0x01010015BC76A11E02B14DA11156D8B115E4B3</vt:lpwstr>
  </property>
  <property fmtid="{D5CDD505-2E9C-101B-9397-08002B2CF9AE}" pid="3" name="MediaServiceImageTags">
    <vt:lpwstr/>
  </property>
</Properties>
</file>